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922" y="-14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 Id="rId4"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slideMaster" Target="../slideMasters/slideMaster1.xml"/><Relationship Id="rId4" Type="http://schemas.openxmlformats.org/officeDocument/2006/relationships/tags" Target="../tags/tag1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custDataLst>
              <p:tags r:id="rId1"/>
            </p:custDataLst>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custDataLst>
              <p:tags r:id="rId2"/>
            </p:custDataLst>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custDataLst>
              <p:tags r:id="rId3"/>
            </p:custDataLst>
          </p:nvPr>
        </p:nvSpPr>
        <p:spPr/>
        <p:txBody>
          <a:bodyPr/>
          <a:lstStyle/>
          <a:p>
            <a:fld id="{CD88CD15-CC14-4381-A879-D982698EF8B7}" type="datetime1">
              <a:rPr lang="tr-TR" smtClean="0">
                <a:solidFill>
                  <a:prstClr val="black">
                    <a:tint val="75000"/>
                  </a:prstClr>
                </a:solidFill>
              </a:rPr>
              <a:pPr/>
              <a:t>21.9.2016</a:t>
            </a:fld>
            <a:endParaRPr lang="tr-TR">
              <a:solidFill>
                <a:prstClr val="black">
                  <a:tint val="75000"/>
                </a:prstClr>
              </a:solidFill>
            </a:endParaRPr>
          </a:p>
        </p:txBody>
      </p:sp>
      <p:sp>
        <p:nvSpPr>
          <p:cNvPr id="5" name="Altbilgi Yer Tutucusu 4"/>
          <p:cNvSpPr>
            <a:spLocks noGrp="1"/>
          </p:cNvSpPr>
          <p:nvPr>
            <p:ph type="ftr" sz="quarter" idx="11"/>
            <p:custDataLst>
              <p:tags r:id="rId4"/>
            </p:custDataLst>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6" name="Slayt Numarası Yer Tutucusu 5"/>
          <p:cNvSpPr>
            <a:spLocks noGrp="1"/>
          </p:cNvSpPr>
          <p:nvPr>
            <p:ph type="sldNum" sz="quarter" idx="12"/>
            <p:custDataLst>
              <p:tags r:id="rId5"/>
            </p:custDataLst>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6353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533527-9C8E-4ED7-B498-5CEC08A67DCB}" type="datetime1">
              <a:rPr lang="tr-TR" smtClean="0">
                <a:solidFill>
                  <a:prstClr val="black">
                    <a:tint val="75000"/>
                  </a:prstClr>
                </a:solidFill>
              </a:rPr>
              <a:pPr/>
              <a:t>21.9.2016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08511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7E73F0-439C-4B74-97C3-0E9D1AC3C9BA}" type="datetime1">
              <a:rPr lang="tr-TR" smtClean="0">
                <a:solidFill>
                  <a:prstClr val="black">
                    <a:tint val="75000"/>
                  </a:prstClr>
                </a:solidFill>
              </a:rPr>
              <a:pPr/>
              <a:t>21.9.2016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40785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Başlık ve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Metin Yer Tutucusu 2"/>
          <p:cNvSpPr>
            <a:spLocks noGrp="1"/>
          </p:cNvSpPr>
          <p:nvPr>
            <p:ph type="body"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09CDF5-D48C-4325-8905-A1FA22AB1E27}" type="datetime1">
              <a:rPr lang="tr-TR" smtClean="0">
                <a:solidFill>
                  <a:prstClr val="black">
                    <a:tint val="75000"/>
                  </a:prstClr>
                </a:solidFill>
              </a:rPr>
              <a:pPr/>
              <a:t>21.9.2016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58303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2238"/>
            <a:ext cx="75438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719263"/>
            <a:ext cx="40386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719263"/>
            <a:ext cx="4038600" cy="21288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4000500"/>
            <a:ext cx="4038600" cy="21304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5"/>
          <p:cNvSpPr>
            <a:spLocks noGrp="1" noChangeArrowheads="1"/>
          </p:cNvSpPr>
          <p:nvPr>
            <p:ph type="dt" sz="half" idx="10"/>
          </p:nvPr>
        </p:nvSpPr>
        <p:spPr>
          <a:ln/>
        </p:spPr>
        <p:txBody>
          <a:bodyPr/>
          <a:lstStyle>
            <a:lvl1pPr>
              <a:defRPr/>
            </a:lvl1pPr>
          </a:lstStyle>
          <a:p>
            <a:pPr>
              <a:defRPr/>
            </a:pPr>
            <a:fld id="{398D4A0A-85FF-4688-97CD-1253D5250C91}" type="datetime1">
              <a:rPr lang="tr-TR" altLang="en-US" smtClean="0">
                <a:solidFill>
                  <a:prstClr val="black">
                    <a:tint val="75000"/>
                  </a:prstClr>
                </a:solidFill>
              </a:rPr>
              <a:pPr>
                <a:defRPr/>
              </a:pPr>
              <a:t>21.9.2016</a:t>
            </a:fld>
            <a:endParaRPr lang="tr-TR" altLang="en-US">
              <a:solidFill>
                <a:prstClr val="black">
                  <a:tint val="75000"/>
                </a:prstClr>
              </a:solidFill>
            </a:endParaRPr>
          </a:p>
        </p:txBody>
      </p:sp>
      <p:sp>
        <p:nvSpPr>
          <p:cNvPr id="7" name="Rectangle 6"/>
          <p:cNvSpPr>
            <a:spLocks noGrp="1" noChangeArrowheads="1"/>
          </p:cNvSpPr>
          <p:nvPr>
            <p:ph type="ftr" sz="quarter" idx="11"/>
          </p:nvPr>
        </p:nvSpPr>
        <p:spPr>
          <a:ln/>
        </p:spPr>
        <p:txBody>
          <a:bodyPr/>
          <a:lstStyle>
            <a:lvl1pPr>
              <a:defRPr/>
            </a:lvl1pPr>
          </a:lstStyle>
          <a:p>
            <a:pPr>
              <a:defRPr/>
            </a:pPr>
            <a:r>
              <a:rPr lang="tr-TR" altLang="en-US" smtClean="0">
                <a:solidFill>
                  <a:prstClr val="black">
                    <a:tint val="75000"/>
                  </a:prstClr>
                </a:solidFill>
              </a:rPr>
              <a:t>© Marmara Üniversitesi Uzaktan Eğitim Uygulama ve Araştırma Merkezi</a:t>
            </a:r>
            <a:endParaRPr lang="tr-TR" altLang="en-US">
              <a:solidFill>
                <a:prstClr val="black">
                  <a:tint val="75000"/>
                </a:prstClr>
              </a:solidFill>
            </a:endParaRPr>
          </a:p>
        </p:txBody>
      </p:sp>
      <p:sp>
        <p:nvSpPr>
          <p:cNvPr id="8" name="Rectangle 7"/>
          <p:cNvSpPr>
            <a:spLocks noGrp="1" noChangeArrowheads="1"/>
          </p:cNvSpPr>
          <p:nvPr>
            <p:ph type="sldNum" sz="quarter" idx="12"/>
          </p:nvPr>
        </p:nvSpPr>
        <p:spPr>
          <a:ln/>
        </p:spPr>
        <p:txBody>
          <a:bodyPr/>
          <a:lstStyle>
            <a:lvl1pPr>
              <a:defRPr/>
            </a:lvl1pPr>
          </a:lstStyle>
          <a:p>
            <a:pPr>
              <a:defRPr/>
            </a:pPr>
            <a:fld id="{5E3B0AFD-2B30-498E-B144-BB2124D24457}" type="slidenum">
              <a:rPr lang="tr-TR" altLang="en-US">
                <a:solidFill>
                  <a:prstClr val="black">
                    <a:tint val="75000"/>
                  </a:prstClr>
                </a:solidFill>
              </a:rPr>
              <a:pPr>
                <a:defRPr/>
              </a:pPr>
              <a:t>‹#›</a:t>
            </a:fld>
            <a:endParaRPr lang="tr-TR" altLang="en-US">
              <a:solidFill>
                <a:prstClr val="black">
                  <a:tint val="75000"/>
                </a:prstClr>
              </a:solidFill>
            </a:endParaRPr>
          </a:p>
        </p:txBody>
      </p:sp>
    </p:spTree>
    <p:extLst>
      <p:ext uri="{BB962C8B-B14F-4D97-AF65-F5344CB8AC3E}">
        <p14:creationId xmlns:p14="http://schemas.microsoft.com/office/powerpoint/2010/main" val="2603310710"/>
      </p:ext>
    </p:extLst>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2238"/>
            <a:ext cx="7543800" cy="1295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719263"/>
            <a:ext cx="40386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719263"/>
            <a:ext cx="4038600" cy="44116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dt" sz="half" idx="10"/>
          </p:nvPr>
        </p:nvSpPr>
        <p:spPr>
          <a:ln/>
        </p:spPr>
        <p:txBody>
          <a:bodyPr/>
          <a:lstStyle>
            <a:lvl1pPr>
              <a:defRPr/>
            </a:lvl1pPr>
          </a:lstStyle>
          <a:p>
            <a:pPr>
              <a:defRPr/>
            </a:pPr>
            <a:endParaRPr lang="tr-TR" altLang="en-US">
              <a:solidFill>
                <a:prstClr val="black">
                  <a:tint val="75000"/>
                </a:prstClr>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r>
              <a:rPr lang="tr-TR" altLang="en-US">
                <a:solidFill>
                  <a:prstClr val="black">
                    <a:tint val="75000"/>
                  </a:prstClr>
                </a:solidFill>
              </a:rPr>
              <a:t>ELC 279 BİLGİSAYAR PROGRAMLAMA DERS NOTLARI</a:t>
            </a:r>
          </a:p>
        </p:txBody>
      </p:sp>
      <p:sp>
        <p:nvSpPr>
          <p:cNvPr id="7" name="Rectangle 7"/>
          <p:cNvSpPr>
            <a:spLocks noGrp="1" noChangeArrowheads="1"/>
          </p:cNvSpPr>
          <p:nvPr>
            <p:ph type="sldNum" sz="quarter" idx="12"/>
          </p:nvPr>
        </p:nvSpPr>
        <p:spPr>
          <a:ln/>
        </p:spPr>
        <p:txBody>
          <a:bodyPr/>
          <a:lstStyle>
            <a:lvl1pPr>
              <a:defRPr/>
            </a:lvl1pPr>
          </a:lstStyle>
          <a:p>
            <a:pPr>
              <a:defRPr/>
            </a:pPr>
            <a:fld id="{9631DB89-E9BB-4833-B417-C473C2D0D26F}" type="slidenum">
              <a:rPr lang="tr-TR" altLang="en-US">
                <a:solidFill>
                  <a:prstClr val="black">
                    <a:tint val="75000"/>
                  </a:prstClr>
                </a:solidFill>
              </a:rPr>
              <a:pPr>
                <a:defRPr/>
              </a:pPr>
              <a:t>‹#›</a:t>
            </a:fld>
            <a:endParaRPr lang="tr-TR" altLang="en-US">
              <a:solidFill>
                <a:prstClr val="black">
                  <a:tint val="75000"/>
                </a:prstClr>
              </a:solidFill>
            </a:endParaRPr>
          </a:p>
        </p:txBody>
      </p:sp>
    </p:spTree>
    <p:extLst>
      <p:ext uri="{BB962C8B-B14F-4D97-AF65-F5344CB8AC3E}">
        <p14:creationId xmlns:p14="http://schemas.microsoft.com/office/powerpoint/2010/main" val="4008263757"/>
      </p:ext>
    </p:extLst>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2238"/>
            <a:ext cx="7543800" cy="12954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719263"/>
            <a:ext cx="8229600" cy="4411662"/>
          </a:xfrm>
        </p:spPr>
        <p:txBody>
          <a:bodyPr/>
          <a:lstStyle/>
          <a:p>
            <a:pPr lvl="0"/>
            <a:endParaRPr lang="tr-TR"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tr-TR" altLang="en-US">
              <a:solidFill>
                <a:prstClr val="black">
                  <a:tint val="75000"/>
                </a:prstClr>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tr-TR" altLang="en-US">
                <a:solidFill>
                  <a:prstClr val="black">
                    <a:tint val="75000"/>
                  </a:prstClr>
                </a:solidFill>
              </a:rPr>
              <a:t>ELC 279 BİLGİSAYAR PROGRAMLAMA DERS NOTLARI</a:t>
            </a:r>
          </a:p>
        </p:txBody>
      </p:sp>
      <p:sp>
        <p:nvSpPr>
          <p:cNvPr id="6" name="Rectangle 7"/>
          <p:cNvSpPr>
            <a:spLocks noGrp="1" noChangeArrowheads="1"/>
          </p:cNvSpPr>
          <p:nvPr>
            <p:ph type="sldNum" sz="quarter" idx="12"/>
          </p:nvPr>
        </p:nvSpPr>
        <p:spPr>
          <a:ln/>
        </p:spPr>
        <p:txBody>
          <a:bodyPr/>
          <a:lstStyle>
            <a:lvl1pPr>
              <a:defRPr/>
            </a:lvl1pPr>
          </a:lstStyle>
          <a:p>
            <a:pPr>
              <a:defRPr/>
            </a:pPr>
            <a:fld id="{33260E34-B202-4B35-92CA-AF3C2417E97D}" type="slidenum">
              <a:rPr lang="tr-TR" altLang="en-US">
                <a:solidFill>
                  <a:prstClr val="black">
                    <a:tint val="75000"/>
                  </a:prstClr>
                </a:solidFill>
              </a:rPr>
              <a:pPr>
                <a:defRPr/>
              </a:pPr>
              <a:t>‹#›</a:t>
            </a:fld>
            <a:endParaRPr lang="tr-TR" altLang="en-US">
              <a:solidFill>
                <a:prstClr val="black">
                  <a:tint val="75000"/>
                </a:prstClr>
              </a:solidFill>
            </a:endParaRPr>
          </a:p>
        </p:txBody>
      </p:sp>
    </p:spTree>
    <p:extLst>
      <p:ext uri="{BB962C8B-B14F-4D97-AF65-F5344CB8AC3E}">
        <p14:creationId xmlns:p14="http://schemas.microsoft.com/office/powerpoint/2010/main" val="3974308230"/>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custDataLst>
              <p:tags r:id="rId1"/>
            </p:custDataLst>
          </p:nvPr>
        </p:nvSpPr>
        <p:spPr>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lvl1pPr>
              <a:defRPr lang="tr-TR" sz="2400" b="1" dirty="0">
                <a:solidFill>
                  <a:srgbClr val="FF0000"/>
                </a:solidFill>
                <a:latin typeface="+mn-lt"/>
                <a:ea typeface="+mn-ea"/>
                <a:cs typeface="+mn-cs"/>
              </a:defRPr>
            </a:lvl1pPr>
          </a:lstStyle>
          <a:p>
            <a:pPr marL="0" lvl="0"/>
            <a:r>
              <a:rPr lang="tr-TR" dirty="0" smtClean="0"/>
              <a:t>Asıl başlık stili için tıklatın</a:t>
            </a:r>
            <a:endParaRPr lang="tr-TR" dirty="0"/>
          </a:p>
        </p:txBody>
      </p:sp>
      <p:sp>
        <p:nvSpPr>
          <p:cNvPr id="3" name="İçerik Yer Tutucusu 2"/>
          <p:cNvSpPr>
            <a:spLocks noGrp="1"/>
          </p:cNvSpPr>
          <p:nvPr>
            <p:ph idx="1"/>
            <p:custDataLst>
              <p:tags r:id="rId2"/>
            </p:custDataLst>
          </p:nvPr>
        </p:nvSpPr>
        <p:spPr>
          <a:xfrm>
            <a:off x="457200" y="1600200"/>
            <a:ext cx="8229600" cy="4525963"/>
          </a:xfrm>
          <a:prstGeom prst="roundRect">
            <a:avLst>
              <a:gd name="adj" fmla="val 5892"/>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chorCtr="0">
            <a:normAutofit/>
          </a:bodyPr>
          <a:lstStyle>
            <a:lvl1pPr marL="342900" indent="-342900" algn="just">
              <a:buFont typeface="Arial" panose="020B0604020202020204" pitchFamily="34" charset="0"/>
              <a:buChar char="•"/>
              <a:defRPr lang="tr-TR" sz="2000" b="0" dirty="0" smtClean="0">
                <a:solidFill>
                  <a:schemeClr val="tx1"/>
                </a:solidFill>
              </a:defRPr>
            </a:lvl1pPr>
            <a:lvl2pPr>
              <a:defRPr lang="tr-TR" dirty="0" smtClean="0"/>
            </a:lvl2pPr>
            <a:lvl3pPr>
              <a:defRPr lang="tr-TR" dirty="0" smtClean="0"/>
            </a:lvl3pPr>
            <a:lvl4pPr>
              <a:defRPr lang="tr-TR" dirty="0" smtClean="0"/>
            </a:lvl4pPr>
            <a:lvl5pPr>
              <a:defRPr lang="tr-TR" dirty="0"/>
            </a:lvl5pPr>
          </a:lstStyle>
          <a:p>
            <a:pPr marL="0" lvl="0" algn="ctr">
              <a:spcBef>
                <a:spcPct val="0"/>
              </a:spcBef>
            </a:pPr>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custDataLst>
              <p:tags r:id="rId3"/>
            </p:custDataLst>
          </p:nvPr>
        </p:nvSpPr>
        <p:spPr/>
        <p:txBody>
          <a:bodyPr/>
          <a:lstStyle/>
          <a:p>
            <a:fld id="{734D9283-10AF-4FF6-BC68-2674CB328D2E}" type="datetime1">
              <a:rPr lang="tr-TR" smtClean="0">
                <a:solidFill>
                  <a:prstClr val="black">
                    <a:tint val="75000"/>
                  </a:prstClr>
                </a:solidFill>
              </a:rPr>
              <a:pPr/>
              <a:t>21.9.2016</a:t>
            </a:fld>
            <a:endParaRPr lang="tr-TR">
              <a:solidFill>
                <a:prstClr val="black">
                  <a:tint val="75000"/>
                </a:prstClr>
              </a:solidFill>
            </a:endParaRPr>
          </a:p>
        </p:txBody>
      </p:sp>
      <p:sp>
        <p:nvSpPr>
          <p:cNvPr id="5" name="Altbilgi Yer Tutucusu 4"/>
          <p:cNvSpPr>
            <a:spLocks noGrp="1"/>
          </p:cNvSpPr>
          <p:nvPr>
            <p:ph type="ftr" sz="quarter" idx="11"/>
            <p:custDataLst>
              <p:tags r:id="rId4"/>
            </p:custDataLst>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6" name="Slayt Numarası Yer Tutucusu 5"/>
          <p:cNvSpPr>
            <a:spLocks noGrp="1"/>
          </p:cNvSpPr>
          <p:nvPr>
            <p:ph type="sldNum" sz="quarter" idx="12"/>
            <p:custDataLst>
              <p:tags r:id="rId5"/>
            </p:custDataLst>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705493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9BE821-5EF2-44E8-9DCD-05E35C348EED}" type="datetime1">
              <a:rPr lang="tr-TR" smtClean="0">
                <a:solidFill>
                  <a:prstClr val="black">
                    <a:tint val="75000"/>
                  </a:prstClr>
                </a:solidFill>
              </a:rPr>
              <a:pPr/>
              <a:t>21.9.2016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7679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298690-D709-4FD2-AC8C-E2CEB2308658}" type="datetime1">
              <a:rPr lang="tr-TR" smtClean="0">
                <a:solidFill>
                  <a:prstClr val="black">
                    <a:tint val="75000"/>
                  </a:prstClr>
                </a:solidFill>
              </a:rPr>
              <a:pPr/>
              <a:t>21.9.2016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7" name="Slayt Numarası Yer Tutucusu 6"/>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97212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DF8B0B1-EDDA-46BE-B4A4-D0F73B5C5899}" type="datetime1">
              <a:rPr lang="tr-TR" smtClean="0">
                <a:solidFill>
                  <a:prstClr val="black">
                    <a:tint val="75000"/>
                  </a:prstClr>
                </a:solidFill>
              </a:rPr>
              <a:pPr/>
              <a:t>21.9.2016</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9" name="Slayt Numarası Yer Tutucusu 8"/>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196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custDataLst>
              <p:tags r:id="rId1"/>
            </p:custDataLst>
          </p:nvPr>
        </p:nvSpPr>
        <p:spPr/>
        <p:txBody>
          <a:bodyPr/>
          <a:lstStyle/>
          <a:p>
            <a:r>
              <a:rPr lang="tr-TR" smtClean="0"/>
              <a:t>Asıl başlık stili için tıklatın</a:t>
            </a:r>
            <a:endParaRPr lang="tr-TR"/>
          </a:p>
        </p:txBody>
      </p:sp>
      <p:sp>
        <p:nvSpPr>
          <p:cNvPr id="3" name="Veri Yer Tutucusu 2"/>
          <p:cNvSpPr>
            <a:spLocks noGrp="1"/>
          </p:cNvSpPr>
          <p:nvPr>
            <p:ph type="dt" sz="half" idx="10"/>
            <p:custDataLst>
              <p:tags r:id="rId2"/>
            </p:custDataLst>
          </p:nvPr>
        </p:nvSpPr>
        <p:spPr/>
        <p:txBody>
          <a:bodyPr/>
          <a:lstStyle/>
          <a:p>
            <a:fld id="{BFCBC129-AC7E-48C6-B30F-13E2C91AB5A9}" type="datetime1">
              <a:rPr lang="tr-TR" smtClean="0">
                <a:solidFill>
                  <a:prstClr val="black">
                    <a:tint val="75000"/>
                  </a:prstClr>
                </a:solidFill>
              </a:rPr>
              <a:pPr/>
              <a:t>21.9.2016</a:t>
            </a:fld>
            <a:endParaRPr lang="tr-TR">
              <a:solidFill>
                <a:prstClr val="black">
                  <a:tint val="75000"/>
                </a:prstClr>
              </a:solidFill>
            </a:endParaRPr>
          </a:p>
        </p:txBody>
      </p:sp>
      <p:sp>
        <p:nvSpPr>
          <p:cNvPr id="4" name="Altbilgi Yer Tutucusu 3"/>
          <p:cNvSpPr>
            <a:spLocks noGrp="1"/>
          </p:cNvSpPr>
          <p:nvPr>
            <p:ph type="ftr" sz="quarter" idx="11"/>
            <p:custDataLst>
              <p:tags r:id="rId3"/>
            </p:custDataLst>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custDataLst>
              <p:tags r:id="rId4"/>
            </p:custDataLst>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367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44A4CA0-38A5-4D90-96B4-EAC32638DB74}" type="datetime1">
              <a:rPr lang="tr-TR" smtClean="0">
                <a:solidFill>
                  <a:prstClr val="black">
                    <a:tint val="75000"/>
                  </a:prstClr>
                </a:solidFill>
              </a:rPr>
              <a:pPr/>
              <a:t>21.9.2016</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4" name="Slayt Numarası Yer Tutucusu 3"/>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9040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5C2545D-8B18-4647-9AE5-2F6AAF7A8F86}" type="datetime1">
              <a:rPr lang="tr-TR" smtClean="0">
                <a:solidFill>
                  <a:prstClr val="black">
                    <a:tint val="75000"/>
                  </a:prstClr>
                </a:solidFill>
              </a:rPr>
              <a:pPr/>
              <a:t>21.9.2016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7" name="Slayt Numarası Yer Tutucusu 6"/>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8409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618F6D4-AE9B-4A06-8AEA-EEB873A58E12}" type="datetime1">
              <a:rPr lang="tr-TR" smtClean="0">
                <a:solidFill>
                  <a:prstClr val="black">
                    <a:tint val="75000"/>
                  </a:prstClr>
                </a:solidFill>
              </a:rPr>
              <a:pPr/>
              <a:t>21.9.2016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7" name="Slayt Numarası Yer Tutucusu 6"/>
          <p:cNvSpPr>
            <a:spLocks noGrp="1"/>
          </p:cNvSpPr>
          <p:nvPr>
            <p:ph type="sldNum" sz="quarter" idx="12"/>
          </p:nvPr>
        </p:nvSpPr>
        <p:spPr/>
        <p:txBody>
          <a:body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2366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tags" Target="../tags/tag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custDataLst>
              <p:tags r:id="rId17"/>
            </p:custDataLst>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custDataLst>
              <p:tags r:id="rId18"/>
            </p:custDataLst>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custDataLst>
              <p:tags r:id="rId19"/>
            </p:custDataLst>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129CB-97ED-4942-82AE-F109AFDC33A6}" type="datetime1">
              <a:rPr lang="tr-TR" smtClean="0">
                <a:solidFill>
                  <a:prstClr val="black">
                    <a:tint val="75000"/>
                  </a:prstClr>
                </a:solidFill>
              </a:rPr>
              <a:pPr/>
              <a:t>21.9.2016</a:t>
            </a:fld>
            <a:endParaRPr lang="tr-TR">
              <a:solidFill>
                <a:prstClr val="black">
                  <a:tint val="75000"/>
                </a:prstClr>
              </a:solidFill>
            </a:endParaRPr>
          </a:p>
        </p:txBody>
      </p:sp>
      <p:sp>
        <p:nvSpPr>
          <p:cNvPr id="5" name="Altbilgi Yer Tutucusu 4"/>
          <p:cNvSpPr>
            <a:spLocks noGrp="1"/>
          </p:cNvSpPr>
          <p:nvPr>
            <p:ph type="ftr" sz="quarter" idx="3"/>
            <p:custDataLst>
              <p:tags r:id="rId20"/>
            </p:custDataLst>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dirty="0"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6" name="Slayt Numarası Yer Tutucusu 5"/>
          <p:cNvSpPr>
            <a:spLocks noGrp="1"/>
          </p:cNvSpPr>
          <p:nvPr>
            <p:ph type="sldNum" sz="quarter" idx="4"/>
            <p:custDataLst>
              <p:tags r:id="rId21"/>
            </p:custDataLst>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A703F-5BE9-489E-8C60-8A91ACC9E5BC}"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40335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2" Type="http://schemas.openxmlformats.org/officeDocument/2006/relationships/hyperlink" Target="http://tr.wikipedia.org/wiki/Alt_k%C3%BCm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Excel_97-2003__al__ma_Sayfas_1.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oleObject" Target="../embeddings/Microsoft_Excel_97-2003__al__ma_Sayfas_2.xls"/><Relationship Id="rId7" Type="http://schemas.openxmlformats.org/officeDocument/2006/relationships/oleObject" Target="../embeddings/Microsoft_Excel_97-2003__al__ma_Sayfas_4.xls"/><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oleObject" Target="../embeddings/Microsoft_Excel_97-2003__al__ma_Sayfas_3.xls"/><Relationship Id="rId10" Type="http://schemas.openxmlformats.org/officeDocument/2006/relationships/image" Target="../media/image12.emf"/><Relationship Id="rId4" Type="http://schemas.openxmlformats.org/officeDocument/2006/relationships/image" Target="../media/image9.emf"/><Relationship Id="rId9" Type="http://schemas.openxmlformats.org/officeDocument/2006/relationships/oleObject" Target="../embeddings/Microsoft_Excel_97-2003__al__ma_Sayfas_5.xls"/></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Excel_97-2003__al__ma_Sayfas_6.xls"/><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3.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Excel_97-2003__al__ma_Sayfas_7.xls"/><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Excel_97-2003__al__ma_Sayfas_8.xls"/><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5.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Excel_97-2003__al__ma_Sayfas_9.xls"/><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6.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Yuvarlatılmış Dikdörtgen 6"/>
          <p:cNvSpPr/>
          <p:nvPr>
            <p:custDataLst>
              <p:tags r:id="rId1"/>
            </p:custDataLst>
          </p:nvPr>
        </p:nvSpPr>
        <p:spPr>
          <a:xfrm>
            <a:off x="395536" y="476672"/>
            <a:ext cx="8208912" cy="5040560"/>
          </a:xfrm>
          <a:prstGeom prst="roundRect">
            <a:avLst>
              <a:gd name="adj" fmla="val 5123"/>
            </a:avLst>
          </a:prstGeom>
          <a:effectLst>
            <a:outerShdw blurRad="292100" dist="114300" dir="3840000" algn="ctr" rotWithShape="0">
              <a:srgbClr val="000000">
                <a:alpha val="81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3600">
                <a:solidFill>
                  <a:srgbClr val="FF0000"/>
                </a:solidFill>
                <a:latin typeface="Trebuchet MS" pitchFamily="34" charset="0"/>
              </a:rPr>
              <a:t>HAFTA 1</a:t>
            </a:r>
            <a:endParaRPr lang="tr-TR" sz="3600" dirty="0">
              <a:solidFill>
                <a:srgbClr val="FF0000"/>
              </a:solidFill>
              <a:latin typeface="Trebuchet MS" pitchFamily="34" charset="0"/>
            </a:endParaRPr>
          </a:p>
        </p:txBody>
      </p:sp>
      <p:sp>
        <p:nvSpPr>
          <p:cNvPr id="3" name="Slayt Numarası Yer Tutucusu 2"/>
          <p:cNvSpPr>
            <a:spLocks noGrp="1"/>
          </p:cNvSpPr>
          <p:nvPr>
            <p:ph type="sldNum" sz="quarter" idx="12"/>
            <p:custDataLst>
              <p:tags r:id="rId2"/>
            </p:custDataLst>
          </p:nvPr>
        </p:nvSpPr>
        <p:spPr>
          <a:xfrm>
            <a:off x="7046912" y="6520259"/>
            <a:ext cx="2133600" cy="365125"/>
          </a:xfrm>
        </p:spPr>
        <p:txBody>
          <a:bodyPr/>
          <a:lstStyle/>
          <a:p>
            <a:fld id="{219A703F-5BE9-489E-8C60-8A91ACC9E5BC}" type="slidenum">
              <a:rPr lang="tr-TR" smtClean="0">
                <a:solidFill>
                  <a:srgbClr val="1F497D">
                    <a:lumMod val="75000"/>
                  </a:srgbClr>
                </a:solidFill>
              </a:rPr>
              <a:pPr/>
              <a:t>1</a:t>
            </a:fld>
            <a:endParaRPr lang="tr-TR" dirty="0">
              <a:solidFill>
                <a:srgbClr val="1F497D">
                  <a:lumMod val="75000"/>
                </a:srgbClr>
              </a:solidFill>
            </a:endParaRPr>
          </a:p>
        </p:txBody>
      </p:sp>
      <p:sp>
        <p:nvSpPr>
          <p:cNvPr id="5" name="Altbilgi Yer Tutucusu 1"/>
          <p:cNvSpPr>
            <a:spLocks noGrp="1"/>
          </p:cNvSpPr>
          <p:nvPr>
            <p:ph type="ftr" sz="quarter" idx="11"/>
            <p:custDataLst>
              <p:tags r:id="rId3"/>
            </p:custDataLst>
          </p:nvPr>
        </p:nvSpPr>
        <p:spPr>
          <a:xfrm>
            <a:off x="1907704" y="6525344"/>
            <a:ext cx="5408240" cy="365125"/>
          </a:xfrm>
        </p:spPr>
        <p:txBody>
          <a:bodyPr/>
          <a:lstStyle/>
          <a:p>
            <a:r>
              <a:rPr lang="tr-TR" sz="1050" dirty="0" smtClean="0">
                <a:solidFill>
                  <a:srgbClr val="1F497D">
                    <a:lumMod val="75000"/>
                  </a:srgbClr>
                </a:solidFill>
              </a:rPr>
              <a:t>© Marmara Üniversitesi Uzaktan Eğitim Uygulama ve Araştırma Merkezi</a:t>
            </a:r>
            <a:endParaRPr lang="tr-TR" sz="1050" dirty="0">
              <a:solidFill>
                <a:srgbClr val="1F497D">
                  <a:lumMod val="75000"/>
                </a:srgbClr>
              </a:solidFill>
            </a:endParaRPr>
          </a:p>
        </p:txBody>
      </p:sp>
    </p:spTree>
    <p:extLst>
      <p:ext uri="{BB962C8B-B14F-4D97-AF65-F5344CB8AC3E}">
        <p14:creationId xmlns:p14="http://schemas.microsoft.com/office/powerpoint/2010/main" val="1280268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t>BİRİNCİL VE YABANCI ANAHTAR</a:t>
            </a:r>
            <a:endParaRPr lang="tr-TR" dirty="0"/>
          </a:p>
        </p:txBody>
      </p:sp>
      <p:sp>
        <p:nvSpPr>
          <p:cNvPr id="3" name="İçerik Yer Tutucusu 2"/>
          <p:cNvSpPr>
            <a:spLocks noGrp="1"/>
          </p:cNvSpPr>
          <p:nvPr>
            <p:ph idx="1"/>
          </p:nvPr>
        </p:nvSpPr>
        <p:spPr/>
        <p:txBody>
          <a:bodyPr/>
          <a:lstStyle/>
          <a:p>
            <a:pPr>
              <a:lnSpc>
                <a:spcPct val="80000"/>
              </a:lnSpc>
            </a:pPr>
            <a:r>
              <a:rPr lang="tr-TR" altLang="zh-CN" b="1" dirty="0"/>
              <a:t>Yabancı Anahtarlar(</a:t>
            </a:r>
            <a:r>
              <a:rPr lang="tr-TR" altLang="zh-CN" b="1" dirty="0" err="1"/>
              <a:t>Foreign</a:t>
            </a:r>
            <a:r>
              <a:rPr lang="tr-TR" altLang="zh-CN" b="1" dirty="0"/>
              <a:t> </a:t>
            </a:r>
            <a:r>
              <a:rPr lang="tr-TR" altLang="zh-CN" b="1" dirty="0" err="1"/>
              <a:t>Keys</a:t>
            </a:r>
            <a:r>
              <a:rPr lang="tr-TR" altLang="zh-CN" b="1" dirty="0"/>
              <a:t>) : </a:t>
            </a:r>
            <a:r>
              <a:rPr lang="tr-TR" altLang="zh-CN" dirty="0"/>
              <a:t>Tablo içerisindeki verilerin birbirleri ile iletişim kurabilmeleri amacı ile kullanılan benzersiz olması gerekmeyen alanlardır.</a:t>
            </a:r>
          </a:p>
          <a:p>
            <a:pPr>
              <a:lnSpc>
                <a:spcPct val="80000"/>
              </a:lnSpc>
            </a:pPr>
            <a:r>
              <a:rPr lang="tr-TR" altLang="zh-CN" dirty="0"/>
              <a:t>Örneğin içerisinde "</a:t>
            </a:r>
            <a:r>
              <a:rPr lang="tr-TR" altLang="zh-CN" dirty="0" err="1"/>
              <a:t>Ogrenci_No</a:t>
            </a:r>
            <a:r>
              <a:rPr lang="tr-TR" altLang="zh-CN" dirty="0"/>
              <a:t>" birincil anahtarını barındıran "</a:t>
            </a:r>
            <a:r>
              <a:rPr lang="tr-TR" altLang="zh-CN" dirty="0" err="1"/>
              <a:t>Ogrenciler</a:t>
            </a:r>
            <a:r>
              <a:rPr lang="tr-TR" altLang="zh-CN" dirty="0"/>
              <a:t>" isimli tablonun var olduğunu varsayalım ayrıca "Notlar" isimli bir tablonun içerisinde, aynı  "</a:t>
            </a:r>
            <a:r>
              <a:rPr lang="tr-TR" altLang="zh-CN" dirty="0" err="1"/>
              <a:t>Ogrenci_No</a:t>
            </a:r>
            <a:r>
              <a:rPr lang="tr-TR" altLang="zh-CN" dirty="0"/>
              <a:t>" alanını </a:t>
            </a:r>
            <a:r>
              <a:rPr lang="tr-TR" altLang="zh-CN" dirty="0" err="1"/>
              <a:t>çesitli</a:t>
            </a:r>
            <a:r>
              <a:rPr lang="tr-TR" altLang="zh-CN" dirty="0"/>
              <a:t> defalar yabancı anahtar olarak kullanmamız gerekebilir (Çünkü, genellikle  bir öğrencinin birden fazla dersi ve dolayısıyla "Notlar" isimli tabloya işlenmesi gereken birden fazla sınav notu olacaktır.)</a:t>
            </a:r>
          </a:p>
          <a:p>
            <a:pPr>
              <a:lnSpc>
                <a:spcPct val="80000"/>
              </a:lnSpc>
            </a:pPr>
            <a:r>
              <a:rPr lang="tr-TR" altLang="zh-CN" dirty="0"/>
              <a:t>Bağımsız tablolarda bu şekilde organize edilmiş veriye </a:t>
            </a:r>
            <a:r>
              <a:rPr lang="tr-TR" altLang="zh-CN" b="1" dirty="0"/>
              <a:t>"ilişkisel(</a:t>
            </a:r>
            <a:r>
              <a:rPr lang="tr-TR" altLang="zh-CN" b="1" dirty="0" err="1"/>
              <a:t>Relational</a:t>
            </a:r>
            <a:r>
              <a:rPr lang="tr-TR" altLang="zh-CN" b="1" dirty="0"/>
              <a:t>)"</a:t>
            </a:r>
            <a:r>
              <a:rPr lang="tr-TR" altLang="zh-CN" dirty="0"/>
              <a:t> bu veriyi içeren </a:t>
            </a:r>
            <a:r>
              <a:rPr lang="tr-TR" altLang="zh-CN" dirty="0" err="1"/>
              <a:t>veritabanına</a:t>
            </a:r>
            <a:r>
              <a:rPr lang="tr-TR" altLang="zh-CN" dirty="0"/>
              <a:t> ise </a:t>
            </a:r>
            <a:r>
              <a:rPr lang="tr-TR" altLang="zh-CN" b="1" dirty="0"/>
              <a:t>"ilişkisel </a:t>
            </a:r>
            <a:r>
              <a:rPr lang="tr-TR" altLang="zh-CN" b="1" dirty="0" err="1"/>
              <a:t>veritabanı</a:t>
            </a:r>
            <a:r>
              <a:rPr lang="tr-TR" altLang="zh-CN" b="1" dirty="0"/>
              <a:t>"</a:t>
            </a:r>
            <a:r>
              <a:rPr lang="tr-TR" altLang="zh-CN" dirty="0"/>
              <a:t> ismi </a:t>
            </a:r>
            <a:r>
              <a:rPr lang="tr-TR" altLang="zh-CN" dirty="0" err="1"/>
              <a:t>verilir.Veritabanlarındaki</a:t>
            </a:r>
            <a:r>
              <a:rPr lang="tr-TR" altLang="zh-CN" dirty="0"/>
              <a:t> verinin okunması ve yönetilmesi için kullanılan ortak sorgulama diline </a:t>
            </a:r>
            <a:r>
              <a:rPr lang="tr-TR" altLang="zh-CN" b="1" dirty="0"/>
              <a:t>Yapısal Sorgulama</a:t>
            </a:r>
            <a:r>
              <a:rPr lang="tr-TR" altLang="zh-CN" dirty="0"/>
              <a:t> </a:t>
            </a:r>
            <a:r>
              <a:rPr lang="tr-TR" altLang="zh-CN" b="1" dirty="0"/>
              <a:t>Dili (</a:t>
            </a:r>
            <a:r>
              <a:rPr lang="tr-TR" altLang="zh-CN" b="1" dirty="0" err="1"/>
              <a:t>Structured</a:t>
            </a:r>
            <a:r>
              <a:rPr lang="tr-TR" altLang="zh-CN" b="1" dirty="0"/>
              <a:t> Query Language (SQL) ) </a:t>
            </a:r>
            <a:r>
              <a:rPr lang="tr-TR" altLang="zh-CN" dirty="0"/>
              <a:t>denir. </a:t>
            </a:r>
            <a:endParaRPr lang="tr-TR" altLang="tr-TR" dirty="0"/>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10</a:t>
            </a:fld>
            <a:endParaRPr lang="tr-TR">
              <a:solidFill>
                <a:prstClr val="black">
                  <a:tint val="75000"/>
                </a:prstClr>
              </a:solidFill>
            </a:endParaRPr>
          </a:p>
        </p:txBody>
      </p:sp>
    </p:spTree>
    <p:extLst>
      <p:ext uri="{BB962C8B-B14F-4D97-AF65-F5344CB8AC3E}">
        <p14:creationId xmlns:p14="http://schemas.microsoft.com/office/powerpoint/2010/main" val="830624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44EDAD6B-E04C-4368-9B54-C2451A61A294}" type="slidenum">
              <a:rPr lang="tr-TR" altLang="en-US" b="0" smtClean="0">
                <a:solidFill>
                  <a:prstClr val="black"/>
                </a:solidFill>
              </a:rPr>
              <a:pPr eaLnBrk="1" hangingPunct="1"/>
              <a:t>11</a:t>
            </a:fld>
            <a:endParaRPr lang="tr-TR" altLang="en-US" b="0" smtClean="0">
              <a:solidFill>
                <a:prstClr val="black"/>
              </a:solidFill>
            </a:endParaRPr>
          </a:p>
        </p:txBody>
      </p:sp>
      <p:sp>
        <p:nvSpPr>
          <p:cNvPr id="2053" name="Rectangle 2"/>
          <p:cNvSpPr>
            <a:spLocks noGrp="1" noChangeArrowheads="1"/>
          </p:cNvSpPr>
          <p:nvPr>
            <p:ph type="title"/>
          </p:nvPr>
        </p:nvSpPr>
        <p:spPr>
          <a:xfrm>
            <a:off x="457200" y="122238"/>
            <a:ext cx="8255000" cy="1003300"/>
          </a:xfrm>
        </p:spPr>
        <p:txBody>
          <a:bodyPr/>
          <a:lstStyle/>
          <a:p>
            <a:pPr eaLnBrk="1" hangingPunct="1"/>
            <a:r>
              <a:rPr lang="tr-TR" altLang="tr-TR" smtClean="0"/>
              <a:t>BİRİNCİL VE YABANCI ANAHTAR</a:t>
            </a:r>
          </a:p>
        </p:txBody>
      </p:sp>
      <p:grpSp>
        <p:nvGrpSpPr>
          <p:cNvPr id="2054" name="Group 10"/>
          <p:cNvGrpSpPr>
            <a:grpSpLocks/>
          </p:cNvGrpSpPr>
          <p:nvPr/>
        </p:nvGrpSpPr>
        <p:grpSpPr bwMode="auto">
          <a:xfrm>
            <a:off x="755650" y="1736725"/>
            <a:ext cx="3810000" cy="4268788"/>
            <a:chOff x="431" y="1071"/>
            <a:chExt cx="2400" cy="2689"/>
          </a:xfrm>
        </p:grpSpPr>
        <p:graphicFrame>
          <p:nvGraphicFramePr>
            <p:cNvPr id="2050" name="Object 4"/>
            <p:cNvGraphicFramePr>
              <a:graphicFrameLocks noChangeAspect="1"/>
            </p:cNvGraphicFramePr>
            <p:nvPr/>
          </p:nvGraphicFramePr>
          <p:xfrm>
            <a:off x="431" y="1455"/>
            <a:ext cx="2076" cy="599"/>
          </p:xfrm>
          <a:graphic>
            <a:graphicData uri="http://schemas.openxmlformats.org/presentationml/2006/ole">
              <mc:AlternateContent xmlns:mc="http://schemas.openxmlformats.org/markup-compatibility/2006">
                <mc:Choice xmlns:v="urn:schemas-microsoft-com:vml" Requires="v">
                  <p:oleObj spid="_x0000_s1030" name="Çalışma Sayfası" r:id="rId3" imgW="2019320" imgH="657068" progId="Excel.Sheet.8">
                    <p:embed/>
                  </p:oleObj>
                </mc:Choice>
                <mc:Fallback>
                  <p:oleObj name="Çalışma Sayfası" r:id="rId3" imgW="2019320" imgH="65706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 y="1455"/>
                          <a:ext cx="2076" cy="5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5"/>
            <p:cNvGraphicFramePr>
              <a:graphicFrameLocks noChangeAspect="1"/>
            </p:cNvGraphicFramePr>
            <p:nvPr/>
          </p:nvGraphicFramePr>
          <p:xfrm>
            <a:off x="433" y="2654"/>
            <a:ext cx="2382" cy="1106"/>
          </p:xfrm>
          <a:graphic>
            <a:graphicData uri="http://schemas.openxmlformats.org/presentationml/2006/ole">
              <mc:AlternateContent xmlns:mc="http://schemas.openxmlformats.org/markup-compatibility/2006">
                <mc:Choice xmlns:v="urn:schemas-microsoft-com:vml" Requires="v">
                  <p:oleObj spid="_x0000_s1031" name="Çalışma Sayfası" r:id="rId5" imgW="2485868" imgH="1143122" progId="Excel.Sheet.8">
                    <p:embed/>
                  </p:oleObj>
                </mc:Choice>
                <mc:Fallback>
                  <p:oleObj name="Çalışma Sayfası" r:id="rId5" imgW="2485868" imgH="1143122"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3" y="2654"/>
                          <a:ext cx="2382" cy="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9" name="Text Box 6"/>
            <p:cNvSpPr txBox="1">
              <a:spLocks noChangeArrowheads="1"/>
            </p:cNvSpPr>
            <p:nvPr/>
          </p:nvSpPr>
          <p:spPr bwMode="auto">
            <a:xfrm>
              <a:off x="431" y="1071"/>
              <a:ext cx="2016" cy="335"/>
            </a:xfrm>
            <a:prstGeom prst="rect">
              <a:avLst/>
            </a:prstGeom>
            <a:solidFill>
              <a:srgbClr val="CCFFFF"/>
            </a:solidFill>
            <a:ln w="12700">
              <a:solidFill>
                <a:srgbClr val="CCFFFF"/>
              </a:solidFill>
              <a:miter lim="800000"/>
              <a:headEnd/>
              <a:tailEnd/>
            </a:ln>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a:r>
                <a:rPr lang="tr-TR" altLang="tr-TR" sz="2800" b="0">
                  <a:solidFill>
                    <a:prstClr val="black"/>
                  </a:solidFill>
                  <a:latin typeface="Times" pitchFamily="18" charset="0"/>
                </a:rPr>
                <a:t>BÖLÜM</a:t>
              </a:r>
              <a:endParaRPr lang="en-US" altLang="tr-TR" sz="2800" b="0">
                <a:solidFill>
                  <a:prstClr val="black"/>
                </a:solidFill>
                <a:latin typeface="Times" pitchFamily="18" charset="0"/>
              </a:endParaRPr>
            </a:p>
          </p:txBody>
        </p:sp>
        <p:sp>
          <p:nvSpPr>
            <p:cNvPr id="2060" name="Rectangle 7"/>
            <p:cNvSpPr>
              <a:spLocks noChangeArrowheads="1"/>
            </p:cNvSpPr>
            <p:nvPr/>
          </p:nvSpPr>
          <p:spPr bwMode="auto">
            <a:xfrm>
              <a:off x="431" y="1407"/>
              <a:ext cx="2016" cy="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2061" name="Text Box 8"/>
            <p:cNvSpPr txBox="1">
              <a:spLocks noChangeArrowheads="1"/>
            </p:cNvSpPr>
            <p:nvPr/>
          </p:nvSpPr>
          <p:spPr bwMode="auto">
            <a:xfrm>
              <a:off x="431" y="2271"/>
              <a:ext cx="2400" cy="335"/>
            </a:xfrm>
            <a:prstGeom prst="rect">
              <a:avLst/>
            </a:prstGeom>
            <a:solidFill>
              <a:schemeClr val="folHlink"/>
            </a:solidFill>
            <a:ln w="12700">
              <a:solidFill>
                <a:schemeClr val="tx1"/>
              </a:solidFill>
              <a:miter lim="800000"/>
              <a:headEnd/>
              <a:tailEnd/>
            </a:ln>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a:spcBef>
                  <a:spcPct val="50000"/>
                </a:spcBef>
              </a:pPr>
              <a:r>
                <a:rPr lang="tr-TR" altLang="tr-TR" sz="2800" b="0">
                  <a:solidFill>
                    <a:prstClr val="black"/>
                  </a:solidFill>
                  <a:latin typeface="Times" pitchFamily="18" charset="0"/>
                </a:rPr>
                <a:t>ÇALIŞANLAR</a:t>
              </a:r>
              <a:endParaRPr lang="en-US" altLang="tr-TR" sz="2800" b="0">
                <a:solidFill>
                  <a:prstClr val="black"/>
                </a:solidFill>
                <a:latin typeface="Times" pitchFamily="18" charset="0"/>
              </a:endParaRPr>
            </a:p>
          </p:txBody>
        </p:sp>
        <p:sp>
          <p:nvSpPr>
            <p:cNvPr id="2062" name="Rectangle 9"/>
            <p:cNvSpPr>
              <a:spLocks noChangeArrowheads="1"/>
            </p:cNvSpPr>
            <p:nvPr/>
          </p:nvSpPr>
          <p:spPr bwMode="auto">
            <a:xfrm>
              <a:off x="431" y="2607"/>
              <a:ext cx="2400" cy="110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grpSp>
      <p:sp>
        <p:nvSpPr>
          <p:cNvPr id="2055" name="Line 11"/>
          <p:cNvSpPr>
            <a:spLocks noChangeShapeType="1"/>
          </p:cNvSpPr>
          <p:nvPr/>
        </p:nvSpPr>
        <p:spPr bwMode="auto">
          <a:xfrm flipV="1">
            <a:off x="1584325" y="1881188"/>
            <a:ext cx="3492500" cy="539750"/>
          </a:xfrm>
          <a:prstGeom prst="line">
            <a:avLst/>
          </a:prstGeom>
          <a:noFill/>
          <a:ln w="28575" cap="sq">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tr-TR">
              <a:solidFill>
                <a:prstClr val="black"/>
              </a:solidFill>
            </a:endParaRPr>
          </a:p>
        </p:txBody>
      </p:sp>
      <p:sp>
        <p:nvSpPr>
          <p:cNvPr id="2056" name="Text Box 12"/>
          <p:cNvSpPr txBox="1">
            <a:spLocks noChangeArrowheads="1"/>
          </p:cNvSpPr>
          <p:nvPr/>
        </p:nvSpPr>
        <p:spPr bwMode="auto">
          <a:xfrm>
            <a:off x="5184775" y="1557338"/>
            <a:ext cx="29511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tr-TR" altLang="tr-TR" b="0">
                <a:solidFill>
                  <a:prstClr val="black"/>
                </a:solidFill>
              </a:rPr>
              <a:t>BİRİNCİL ANAHTAR</a:t>
            </a:r>
          </a:p>
        </p:txBody>
      </p:sp>
      <p:sp>
        <p:nvSpPr>
          <p:cNvPr id="2057" name="Line 13"/>
          <p:cNvSpPr>
            <a:spLocks noChangeShapeType="1"/>
          </p:cNvSpPr>
          <p:nvPr/>
        </p:nvSpPr>
        <p:spPr bwMode="auto">
          <a:xfrm flipV="1">
            <a:off x="2484438" y="4076700"/>
            <a:ext cx="3527425" cy="468313"/>
          </a:xfrm>
          <a:prstGeom prst="line">
            <a:avLst/>
          </a:prstGeom>
          <a:noFill/>
          <a:ln w="28575" cap="sq">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tr-TR">
              <a:solidFill>
                <a:prstClr val="black"/>
              </a:solidFill>
            </a:endParaRPr>
          </a:p>
        </p:txBody>
      </p:sp>
      <p:sp>
        <p:nvSpPr>
          <p:cNvPr id="2058" name="Text Box 14"/>
          <p:cNvSpPr txBox="1">
            <a:spLocks noChangeArrowheads="1"/>
          </p:cNvSpPr>
          <p:nvPr/>
        </p:nvSpPr>
        <p:spPr bwMode="auto">
          <a:xfrm>
            <a:off x="5903913" y="3608388"/>
            <a:ext cx="29511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tr-TR" altLang="tr-TR" b="0">
                <a:solidFill>
                  <a:prstClr val="black"/>
                </a:solidFill>
              </a:rPr>
              <a:t>YABANCI ANAHTAR</a:t>
            </a:r>
          </a:p>
        </p:txBody>
      </p:sp>
    </p:spTree>
    <p:extLst>
      <p:ext uri="{BB962C8B-B14F-4D97-AF65-F5344CB8AC3E}">
        <p14:creationId xmlns:p14="http://schemas.microsoft.com/office/powerpoint/2010/main" val="488843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9FEF6AB8-39A9-4997-8FAD-0B7971D4714B}" type="slidenum">
              <a:rPr lang="tr-TR" altLang="en-US" b="0" smtClean="0">
                <a:solidFill>
                  <a:prstClr val="black"/>
                </a:solidFill>
              </a:rPr>
              <a:pPr eaLnBrk="1" hangingPunct="1"/>
              <a:t>12</a:t>
            </a:fld>
            <a:endParaRPr lang="tr-TR" altLang="en-US" b="0" smtClean="0">
              <a:solidFill>
                <a:prstClr val="black"/>
              </a:solidFill>
            </a:endParaRPr>
          </a:p>
        </p:txBody>
      </p:sp>
      <p:sp>
        <p:nvSpPr>
          <p:cNvPr id="100355" name="Rectangle 2"/>
          <p:cNvSpPr>
            <a:spLocks noGrp="1" noChangeArrowheads="1"/>
          </p:cNvSpPr>
          <p:nvPr>
            <p:ph type="title"/>
          </p:nvPr>
        </p:nvSpPr>
        <p:spPr>
          <a:xfrm>
            <a:off x="827584" y="188640"/>
            <a:ext cx="7543800" cy="1295401"/>
          </a:xfrm>
        </p:spPr>
        <p:txBody>
          <a:bodyPr/>
          <a:lstStyle/>
          <a:p>
            <a:pPr eaLnBrk="1" hangingPunct="1"/>
            <a:r>
              <a:rPr lang="tr-TR" altLang="tr-TR" smtClean="0"/>
              <a:t>Normalleştirme</a:t>
            </a:r>
          </a:p>
        </p:txBody>
      </p:sp>
      <p:sp>
        <p:nvSpPr>
          <p:cNvPr id="100356" name="Rectangle 3"/>
          <p:cNvSpPr>
            <a:spLocks noGrp="1" noChangeArrowheads="1"/>
          </p:cNvSpPr>
          <p:nvPr>
            <p:ph type="body" idx="1"/>
          </p:nvPr>
        </p:nvSpPr>
        <p:spPr>
          <a:xfrm>
            <a:off x="467544" y="1916832"/>
            <a:ext cx="8229600" cy="4411662"/>
          </a:xfrm>
        </p:spPr>
        <p:txBody>
          <a:bodyPr>
            <a:normAutofit fontScale="92500" lnSpcReduction="10000"/>
          </a:bodyPr>
          <a:lstStyle/>
          <a:p>
            <a:pPr eaLnBrk="1" hangingPunct="1">
              <a:lnSpc>
                <a:spcPct val="90000"/>
              </a:lnSpc>
            </a:pPr>
            <a:r>
              <a:rPr lang="tr-TR" altLang="tr-TR" sz="2400" dirty="0" smtClean="0"/>
              <a:t>İlişkisel </a:t>
            </a:r>
            <a:r>
              <a:rPr lang="tr-TR" altLang="tr-TR" sz="2400" dirty="0" err="1" smtClean="0"/>
              <a:t>veritabanı</a:t>
            </a:r>
            <a:r>
              <a:rPr lang="tr-TR" altLang="tr-TR" sz="2400" dirty="0" smtClean="0"/>
              <a:t> oluşturmak için normalleştirmeyi bilmek çok önemlidir.</a:t>
            </a:r>
          </a:p>
          <a:p>
            <a:pPr eaLnBrk="1" hangingPunct="1">
              <a:lnSpc>
                <a:spcPct val="90000"/>
              </a:lnSpc>
            </a:pPr>
            <a:r>
              <a:rPr lang="tr-TR" altLang="tr-TR" sz="2400" dirty="0" smtClean="0"/>
              <a:t>Normalleştirme veri kayıplarını engellemek, verinin tekrarını azaltmak, silme, güncelleme eklemede çıkan zorlukları en aza indirmek </a:t>
            </a:r>
            <a:r>
              <a:rPr lang="tr-TR" altLang="tr-TR" sz="2400" dirty="0" err="1" smtClean="0"/>
              <a:t>icin</a:t>
            </a:r>
            <a:r>
              <a:rPr lang="tr-TR" altLang="tr-TR" sz="2400" dirty="0" smtClean="0"/>
              <a:t> yapılan operasyonlar </a:t>
            </a:r>
            <a:r>
              <a:rPr lang="tr-TR" altLang="tr-TR" sz="2400" dirty="0" err="1" smtClean="0"/>
              <a:t>toplamidir</a:t>
            </a:r>
            <a:r>
              <a:rPr lang="tr-TR" altLang="tr-TR" sz="2400" dirty="0" smtClean="0"/>
              <a:t> </a:t>
            </a:r>
          </a:p>
          <a:p>
            <a:pPr eaLnBrk="1" hangingPunct="1">
              <a:lnSpc>
                <a:spcPct val="90000"/>
              </a:lnSpc>
            </a:pPr>
            <a:r>
              <a:rPr lang="tr-TR" altLang="tr-TR" sz="2400" dirty="0" err="1" smtClean="0"/>
              <a:t>Amac</a:t>
            </a:r>
            <a:r>
              <a:rPr lang="tr-TR" altLang="tr-TR" sz="2400" dirty="0" smtClean="0"/>
              <a:t> </a:t>
            </a:r>
            <a:r>
              <a:rPr lang="tr-TR" altLang="tr-TR" sz="2400" dirty="0" err="1" smtClean="0"/>
              <a:t>veritabanına</a:t>
            </a:r>
            <a:r>
              <a:rPr lang="tr-TR" altLang="tr-TR" sz="2400" dirty="0" smtClean="0"/>
              <a:t> etkinlik kazandırmaktır. </a:t>
            </a:r>
          </a:p>
          <a:p>
            <a:pPr eaLnBrk="1" hangingPunct="1">
              <a:lnSpc>
                <a:spcPct val="90000"/>
              </a:lnSpc>
            </a:pPr>
            <a:r>
              <a:rPr lang="tr-TR" altLang="tr-TR" sz="2400" dirty="0" smtClean="0"/>
              <a:t>Herhangi bir tablonun tekrarlı veriler içerdiği duruma birinci normal form denir.</a:t>
            </a:r>
          </a:p>
          <a:p>
            <a:pPr eaLnBrk="1" hangingPunct="1">
              <a:lnSpc>
                <a:spcPct val="90000"/>
              </a:lnSpc>
            </a:pPr>
            <a:r>
              <a:rPr lang="tr-TR" altLang="tr-TR" sz="2400" dirty="0" smtClean="0"/>
              <a:t>Birinci normal formdaki bir tabloda tekrarlayan sütunlar bulunmamalıdır.</a:t>
            </a:r>
          </a:p>
          <a:p>
            <a:pPr eaLnBrk="1" hangingPunct="1">
              <a:lnSpc>
                <a:spcPct val="90000"/>
              </a:lnSpc>
            </a:pPr>
            <a:r>
              <a:rPr lang="tr-TR" altLang="tr-TR" sz="2400" dirty="0" err="1" smtClean="0"/>
              <a:t>Normalizasyon</a:t>
            </a:r>
            <a:r>
              <a:rPr lang="tr-TR" altLang="tr-TR" sz="2400" dirty="0" smtClean="0"/>
              <a:t> (Ayrıştırma), bir tabloyu tekrarlardan arındırmak için daha az satır ve sütun içeren </a:t>
            </a:r>
            <a:r>
              <a:rPr lang="tr-TR" altLang="tr-TR" sz="2400" dirty="0" smtClean="0">
                <a:hlinkClick r:id="rId2" tooltip="Alt küme"/>
              </a:rPr>
              <a:t>alt kümelerine</a:t>
            </a:r>
            <a:r>
              <a:rPr lang="tr-TR" altLang="tr-TR" sz="2400" dirty="0" smtClean="0"/>
              <a:t> ayrıştırma işlemidir</a:t>
            </a:r>
            <a:r>
              <a:rPr lang="tr-TR" altLang="tr-TR" dirty="0" smtClean="0"/>
              <a:t> </a:t>
            </a:r>
          </a:p>
        </p:txBody>
      </p:sp>
    </p:spTree>
    <p:extLst>
      <p:ext uri="{BB962C8B-B14F-4D97-AF65-F5344CB8AC3E}">
        <p14:creationId xmlns:p14="http://schemas.microsoft.com/office/powerpoint/2010/main" val="765096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7387C8F1-5E36-4BCA-BA2B-300707ABB335}" type="slidenum">
              <a:rPr lang="tr-TR" altLang="en-US" b="0" smtClean="0">
                <a:solidFill>
                  <a:prstClr val="black"/>
                </a:solidFill>
              </a:rPr>
              <a:pPr eaLnBrk="1" hangingPunct="1"/>
              <a:t>13</a:t>
            </a:fld>
            <a:endParaRPr lang="tr-TR" altLang="en-US" b="0" smtClean="0">
              <a:solidFill>
                <a:prstClr val="black"/>
              </a:solidFill>
            </a:endParaRPr>
          </a:p>
        </p:txBody>
      </p:sp>
      <p:sp>
        <p:nvSpPr>
          <p:cNvPr id="101379" name="Rectangle 2"/>
          <p:cNvSpPr>
            <a:spLocks noGrp="1" noChangeArrowheads="1"/>
          </p:cNvSpPr>
          <p:nvPr>
            <p:ph type="title"/>
          </p:nvPr>
        </p:nvSpPr>
        <p:spPr>
          <a:xfrm>
            <a:off x="457200" y="122238"/>
            <a:ext cx="8002588" cy="1182687"/>
          </a:xfrm>
        </p:spPr>
        <p:txBody>
          <a:bodyPr/>
          <a:lstStyle/>
          <a:p>
            <a:pPr eaLnBrk="1" hangingPunct="1"/>
            <a:r>
              <a:rPr lang="tr-TR" altLang="tr-TR" smtClean="0"/>
              <a:t>Normalleştirme(Normalizasyon)</a:t>
            </a:r>
          </a:p>
        </p:txBody>
      </p:sp>
      <p:sp>
        <p:nvSpPr>
          <p:cNvPr id="101380" name="Rectangle 3"/>
          <p:cNvSpPr>
            <a:spLocks noGrp="1" noChangeArrowheads="1"/>
          </p:cNvSpPr>
          <p:nvPr>
            <p:ph type="body" sz="half" idx="1"/>
          </p:nvPr>
        </p:nvSpPr>
        <p:spPr>
          <a:xfrm>
            <a:off x="457200" y="1719263"/>
            <a:ext cx="8399463" cy="3978275"/>
          </a:xfrm>
        </p:spPr>
        <p:txBody>
          <a:bodyPr/>
          <a:lstStyle/>
          <a:p>
            <a:pPr eaLnBrk="1" hangingPunct="1"/>
            <a:r>
              <a:rPr lang="tr-TR" altLang="tr-TR" sz="2600" smtClean="0"/>
              <a:t>Normalleştirilmemiş bir tabloda çok değerli nitelikler ve tekrarlanan gruplar vardır.</a:t>
            </a:r>
          </a:p>
          <a:p>
            <a:pPr eaLnBrk="1" hangingPunct="1"/>
            <a:endParaRPr lang="tr-TR" altLang="tr-TR" sz="2600" smtClean="0"/>
          </a:p>
        </p:txBody>
      </p:sp>
    </p:spTree>
    <p:extLst>
      <p:ext uri="{BB962C8B-B14F-4D97-AF65-F5344CB8AC3E}">
        <p14:creationId xmlns:p14="http://schemas.microsoft.com/office/powerpoint/2010/main" val="185374645"/>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368425" y="404813"/>
            <a:ext cx="7543800" cy="1295400"/>
          </a:xfrm>
        </p:spPr>
        <p:txBody>
          <a:bodyPr>
            <a:normAutofit fontScale="90000"/>
          </a:bodyPr>
          <a:lstStyle/>
          <a:p>
            <a:r>
              <a:rPr lang="tr-TR" altLang="zh-CN" sz="3500" dirty="0" smtClean="0"/>
              <a:t/>
            </a:r>
            <a:br>
              <a:rPr lang="tr-TR" altLang="zh-CN" sz="3500" dirty="0" smtClean="0"/>
            </a:br>
            <a:r>
              <a:rPr lang="tr-TR" altLang="zh-CN" sz="3500" dirty="0" smtClean="0"/>
              <a:t>BİRİNCİ NORMAL FORM</a:t>
            </a:r>
            <a:br>
              <a:rPr lang="tr-TR" altLang="zh-CN" sz="3500" dirty="0" smtClean="0"/>
            </a:br>
            <a:endParaRPr lang="tr-TR" altLang="tr-TR" sz="3500" dirty="0" smtClean="0"/>
          </a:p>
        </p:txBody>
      </p:sp>
      <p:sp>
        <p:nvSpPr>
          <p:cNvPr id="104451" name="Rectangle 3"/>
          <p:cNvSpPr>
            <a:spLocks noGrp="1" noChangeArrowheads="1"/>
          </p:cNvSpPr>
          <p:nvPr>
            <p:ph type="body" idx="1"/>
          </p:nvPr>
        </p:nvSpPr>
        <p:spPr>
          <a:xfrm>
            <a:off x="611560" y="1700808"/>
            <a:ext cx="8229600" cy="4525963"/>
          </a:xfrm>
        </p:spPr>
        <p:txBody>
          <a:bodyPr/>
          <a:lstStyle/>
          <a:p>
            <a:r>
              <a:rPr lang="tr-TR" altLang="zh-CN" b="1" dirty="0" smtClean="0"/>
              <a:t>Veri tabanı için temel kuralları içerir.</a:t>
            </a:r>
          </a:p>
          <a:p>
            <a:r>
              <a:rPr lang="tr-TR" altLang="zh-CN" b="1" dirty="0" smtClean="0"/>
              <a:t>Tekrarlayan sütunların olması engellenir.</a:t>
            </a:r>
          </a:p>
          <a:p>
            <a:r>
              <a:rPr lang="tr-TR" altLang="zh-CN" b="1" dirty="0" smtClean="0"/>
              <a:t>İlişkili veri gruplarına ait ayrı tablolar oluşturulmalı ve her satır birincil anahtar ile temsil edilmelidir.</a:t>
            </a:r>
          </a:p>
          <a:p>
            <a:endParaRPr lang="tr-TR" altLang="tr-TR" dirty="0" smtClean="0"/>
          </a:p>
        </p:txBody>
      </p:sp>
    </p:spTree>
    <p:extLst>
      <p:ext uri="{BB962C8B-B14F-4D97-AF65-F5344CB8AC3E}">
        <p14:creationId xmlns:p14="http://schemas.microsoft.com/office/powerpoint/2010/main" val="3197102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endParaRPr lang="tr-TR" altLang="tr-TR" smtClean="0"/>
          </a:p>
        </p:txBody>
      </p:sp>
      <p:sp>
        <p:nvSpPr>
          <p:cNvPr id="105475" name="Rectangle 3"/>
          <p:cNvSpPr>
            <a:spLocks noGrp="1" noChangeArrowheads="1"/>
          </p:cNvSpPr>
          <p:nvPr>
            <p:ph type="body" idx="1"/>
          </p:nvPr>
        </p:nvSpPr>
        <p:spPr>
          <a:xfrm>
            <a:off x="457200" y="1341438"/>
            <a:ext cx="8229600" cy="4789487"/>
          </a:xfrm>
        </p:spPr>
        <p:txBody>
          <a:bodyPr/>
          <a:lstStyle/>
          <a:p>
            <a:r>
              <a:rPr lang="tr-TR" altLang="tr-TR" sz="2000" smtClean="0"/>
              <a:t>Müşterilere ait telefon numaralarını içerecek bir veritabanı tasarlamak istediğimizde aşağıdaki tasarımlar Birinci Normal formda değildir.</a:t>
            </a:r>
          </a:p>
          <a:p>
            <a:endParaRPr lang="tr-TR" altLang="tr-TR" sz="2000" smtClean="0"/>
          </a:p>
        </p:txBody>
      </p:sp>
      <p:pic>
        <p:nvPicPr>
          <p:cNvPr id="1054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781300"/>
            <a:ext cx="3905250"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1054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4652963"/>
            <a:ext cx="461962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
        <p:nvSpPr>
          <p:cNvPr id="105478" name="Line 7"/>
          <p:cNvSpPr>
            <a:spLocks noChangeShapeType="1"/>
          </p:cNvSpPr>
          <p:nvPr/>
        </p:nvSpPr>
        <p:spPr bwMode="auto">
          <a:xfrm>
            <a:off x="1079500" y="2636838"/>
            <a:ext cx="4392613" cy="3960812"/>
          </a:xfrm>
          <a:prstGeom prst="line">
            <a:avLst/>
          </a:prstGeom>
          <a:noFill/>
          <a:ln w="38100" cap="sq">
            <a:solidFill>
              <a:srgbClr val="FF6600"/>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tr-TR">
              <a:solidFill>
                <a:prstClr val="black"/>
              </a:solidFill>
            </a:endParaRPr>
          </a:p>
        </p:txBody>
      </p:sp>
      <p:pic>
        <p:nvPicPr>
          <p:cNvPr id="105479"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6100" y="2960688"/>
            <a:ext cx="42100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
        <p:nvSpPr>
          <p:cNvPr id="105480" name="Line 6"/>
          <p:cNvSpPr>
            <a:spLocks noChangeShapeType="1"/>
          </p:cNvSpPr>
          <p:nvPr/>
        </p:nvSpPr>
        <p:spPr bwMode="auto">
          <a:xfrm flipH="1">
            <a:off x="1511300" y="2781300"/>
            <a:ext cx="4141788" cy="3600450"/>
          </a:xfrm>
          <a:prstGeom prst="line">
            <a:avLst/>
          </a:prstGeom>
          <a:noFill/>
          <a:ln w="28575" cap="sq">
            <a:solidFill>
              <a:srgbClr val="FF6600"/>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tr-TR">
              <a:solidFill>
                <a:prstClr val="black"/>
              </a:solidFill>
            </a:endParaRPr>
          </a:p>
        </p:txBody>
      </p:sp>
    </p:spTree>
    <p:extLst>
      <p:ext uri="{BB962C8B-B14F-4D97-AF65-F5344CB8AC3E}">
        <p14:creationId xmlns:p14="http://schemas.microsoft.com/office/powerpoint/2010/main" val="3065215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tr-TR" altLang="tr-TR" smtClean="0"/>
              <a:t>Birinci Normal Form</a:t>
            </a:r>
          </a:p>
        </p:txBody>
      </p:sp>
      <p:sp>
        <p:nvSpPr>
          <p:cNvPr id="106499" name="Rectangle 3"/>
          <p:cNvSpPr>
            <a:spLocks noGrp="1" noChangeArrowheads="1"/>
          </p:cNvSpPr>
          <p:nvPr>
            <p:ph type="body" idx="1"/>
          </p:nvPr>
        </p:nvSpPr>
        <p:spPr/>
        <p:txBody>
          <a:bodyPr/>
          <a:lstStyle/>
          <a:p>
            <a:r>
              <a:rPr lang="tr-TR" altLang="tr-TR" smtClean="0"/>
              <a:t>Çözüm iki ayrı tablo olarak tasarım yapmaktır</a:t>
            </a:r>
          </a:p>
        </p:txBody>
      </p:sp>
      <p:pic>
        <p:nvPicPr>
          <p:cNvPr id="1065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2708275"/>
            <a:ext cx="7561262"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979335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BC1EF37F-452E-420C-95C3-BB941C23DB8F}" type="slidenum">
              <a:rPr lang="tr-TR" altLang="en-US" b="0" smtClean="0">
                <a:solidFill>
                  <a:prstClr val="black"/>
                </a:solidFill>
              </a:rPr>
              <a:pPr eaLnBrk="1" hangingPunct="1"/>
              <a:t>17</a:t>
            </a:fld>
            <a:endParaRPr lang="tr-TR" altLang="en-US" b="0" smtClean="0">
              <a:solidFill>
                <a:prstClr val="black"/>
              </a:solidFill>
            </a:endParaRPr>
          </a:p>
        </p:txBody>
      </p:sp>
      <p:sp>
        <p:nvSpPr>
          <p:cNvPr id="107523" name="Rectangle 2"/>
          <p:cNvSpPr>
            <a:spLocks noGrp="1" noChangeArrowheads="1"/>
          </p:cNvSpPr>
          <p:nvPr>
            <p:ph type="title"/>
          </p:nvPr>
        </p:nvSpPr>
        <p:spPr/>
        <p:txBody>
          <a:bodyPr/>
          <a:lstStyle/>
          <a:p>
            <a:pPr eaLnBrk="1" hangingPunct="1"/>
            <a:r>
              <a:rPr lang="tr-TR" altLang="tr-TR" smtClean="0"/>
              <a:t>İkinci Normal Form</a:t>
            </a:r>
          </a:p>
        </p:txBody>
      </p:sp>
      <p:sp>
        <p:nvSpPr>
          <p:cNvPr id="107524" name="Rectangle 3"/>
          <p:cNvSpPr>
            <a:spLocks noGrp="1" noChangeArrowheads="1"/>
          </p:cNvSpPr>
          <p:nvPr>
            <p:ph type="body" idx="1"/>
          </p:nvPr>
        </p:nvSpPr>
        <p:spPr>
          <a:xfrm>
            <a:off x="409575" y="1676400"/>
            <a:ext cx="8229600" cy="4411663"/>
          </a:xfrm>
        </p:spPr>
        <p:txBody>
          <a:bodyPr/>
          <a:lstStyle/>
          <a:p>
            <a:pPr eaLnBrk="1" hangingPunct="1">
              <a:lnSpc>
                <a:spcPct val="80000"/>
              </a:lnSpc>
            </a:pPr>
            <a:endParaRPr lang="tr-TR" altLang="tr-TR" sz="2600" smtClean="0"/>
          </a:p>
          <a:p>
            <a:pPr eaLnBrk="1" hangingPunct="1">
              <a:lnSpc>
                <a:spcPct val="80000"/>
              </a:lnSpc>
            </a:pPr>
            <a:r>
              <a:rPr lang="tr-TR" altLang="tr-TR" sz="2600" smtClean="0"/>
              <a:t>Bir tablo için, anahtar alan dışındaki her alan, birincil anahtar olarak tanımlı tüm alan veya alanlara bağlı olmak zorundadır.</a:t>
            </a:r>
          </a:p>
          <a:p>
            <a:pPr eaLnBrk="1" hangingPunct="1">
              <a:lnSpc>
                <a:spcPct val="80000"/>
              </a:lnSpc>
            </a:pPr>
            <a:r>
              <a:rPr lang="en-US" altLang="tr-TR" sz="2400" b="1" smtClean="0"/>
              <a:t>Kayıtlar bir tablonun birincil anahtarı dışında bir öğeye bağımlı olmamalıdır.</a:t>
            </a:r>
            <a:r>
              <a:rPr lang="tr-TR" altLang="tr-TR" sz="2600" smtClean="0"/>
              <a:t> </a:t>
            </a:r>
          </a:p>
          <a:p>
            <a:pPr>
              <a:lnSpc>
                <a:spcPct val="80000"/>
              </a:lnSpc>
            </a:pPr>
            <a:r>
              <a:rPr lang="tr-TR" altLang="tr-TR" sz="2800" b="1" smtClean="0"/>
              <a:t>KISMİ BAĞIMLILIKLAR KALDIRILMALIDIR</a:t>
            </a:r>
            <a:r>
              <a:rPr lang="tr-TR" altLang="tr-TR" sz="2800" b="1" smtClean="0">
                <a:solidFill>
                  <a:srgbClr val="FF6600"/>
                </a:solidFill>
              </a:rPr>
              <a:t>.</a:t>
            </a:r>
          </a:p>
          <a:p>
            <a:pPr>
              <a:lnSpc>
                <a:spcPct val="80000"/>
              </a:lnSpc>
            </a:pPr>
            <a:r>
              <a:rPr lang="en-US" altLang="tr-TR" sz="2800" b="1" smtClean="0"/>
              <a:t>Birden çok kayıt için geçerli olan değer kümeleri için ayrı tablolar oluştur</a:t>
            </a:r>
            <a:r>
              <a:rPr lang="tr-TR" altLang="tr-TR" sz="2800" b="1" smtClean="0"/>
              <a:t>malıdır.</a:t>
            </a:r>
          </a:p>
          <a:p>
            <a:pPr>
              <a:lnSpc>
                <a:spcPct val="80000"/>
              </a:lnSpc>
            </a:pPr>
            <a:r>
              <a:rPr lang="en-US" altLang="tr-TR" sz="2800" b="1" smtClean="0"/>
              <a:t>Bu tabloları bir yabancı anahtarla ilişkilendiri</a:t>
            </a:r>
            <a:r>
              <a:rPr lang="tr-TR" altLang="tr-TR" sz="2800" b="1" smtClean="0"/>
              <a:t>lmesi gerekir</a:t>
            </a:r>
            <a:endParaRPr lang="tr-TR" altLang="tr-TR" sz="2800" b="1" smtClean="0">
              <a:solidFill>
                <a:srgbClr val="FF6600"/>
              </a:solidFill>
            </a:endParaRPr>
          </a:p>
        </p:txBody>
      </p:sp>
    </p:spTree>
    <p:extLst>
      <p:ext uri="{BB962C8B-B14F-4D97-AF65-F5344CB8AC3E}">
        <p14:creationId xmlns:p14="http://schemas.microsoft.com/office/powerpoint/2010/main" val="1584531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28650" y="195263"/>
            <a:ext cx="7772400" cy="1219200"/>
          </a:xfrm>
        </p:spPr>
        <p:txBody>
          <a:bodyPr/>
          <a:lstStyle/>
          <a:p>
            <a:r>
              <a:rPr lang="en-US" altLang="tr-TR" smtClean="0"/>
              <a:t> 2NF</a:t>
            </a:r>
            <a:r>
              <a:rPr lang="tr-TR" altLang="tr-TR" smtClean="0"/>
              <a:t>’a Geçiş</a:t>
            </a:r>
            <a:endParaRPr lang="en-US" altLang="tr-TR" smtClean="0"/>
          </a:p>
        </p:txBody>
      </p:sp>
      <p:grpSp>
        <p:nvGrpSpPr>
          <p:cNvPr id="4100" name="Group 3"/>
          <p:cNvGrpSpPr>
            <a:grpSpLocks/>
          </p:cNvGrpSpPr>
          <p:nvPr/>
        </p:nvGrpSpPr>
        <p:grpSpPr bwMode="auto">
          <a:xfrm>
            <a:off x="838200" y="3433763"/>
            <a:ext cx="6732588" cy="2371725"/>
            <a:chOff x="513" y="2163"/>
            <a:chExt cx="4241" cy="1494"/>
          </a:xfrm>
        </p:grpSpPr>
        <p:graphicFrame>
          <p:nvGraphicFramePr>
            <p:cNvPr id="4098" name="Object 2"/>
            <p:cNvGraphicFramePr>
              <a:graphicFrameLocks noChangeAspect="1"/>
            </p:cNvGraphicFramePr>
            <p:nvPr>
              <p:extLst>
                <p:ext uri="{D42A27DB-BD31-4B8C-83A1-F6EECF244321}">
                  <p14:modId xmlns:p14="http://schemas.microsoft.com/office/powerpoint/2010/main" val="355223316"/>
                </p:ext>
              </p:extLst>
            </p:nvPr>
          </p:nvGraphicFramePr>
          <p:xfrm>
            <a:off x="722" y="2163"/>
            <a:ext cx="4032" cy="1494"/>
          </p:xfrm>
          <a:graphic>
            <a:graphicData uri="http://schemas.openxmlformats.org/presentationml/2006/ole">
              <mc:AlternateContent xmlns:mc="http://schemas.openxmlformats.org/markup-compatibility/2006">
                <mc:Choice xmlns:v="urn:schemas-microsoft-com:vml" Requires="v">
                  <p:oleObj spid="_x0000_s2052" name="Çalışma Sayfası" r:id="rId3" imgW="3133660" imgH="1171575" progId="Excel.Sheet.8">
                    <p:embed/>
                  </p:oleObj>
                </mc:Choice>
                <mc:Fallback>
                  <p:oleObj name="Çalışma Sayfası" r:id="rId3" imgW="3133660" imgH="1171575" progId="Excel.Sheet.8">
                    <p:embed/>
                    <p:pic>
                      <p:nvPicPr>
                        <p:cNvPr id="0" name=""/>
                        <p:cNvPicPr>
                          <a:picLocks noChangeAspect="1" noChangeArrowheads="1"/>
                        </p:cNvPicPr>
                        <p:nvPr/>
                      </p:nvPicPr>
                      <p:blipFill>
                        <a:blip r:embed="rId4"/>
                        <a:srcRect/>
                        <a:stretch>
                          <a:fillRect/>
                        </a:stretch>
                      </p:blipFill>
                      <p:spPr bwMode="auto">
                        <a:xfrm>
                          <a:off x="722" y="2163"/>
                          <a:ext cx="4032" cy="1494"/>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4102" name="Group 5"/>
            <p:cNvGrpSpPr>
              <a:grpSpLocks/>
            </p:cNvGrpSpPr>
            <p:nvPr/>
          </p:nvGrpSpPr>
          <p:grpSpPr bwMode="auto">
            <a:xfrm>
              <a:off x="3033" y="2445"/>
              <a:ext cx="1008" cy="144"/>
              <a:chOff x="1200" y="2448"/>
              <a:chExt cx="816" cy="144"/>
            </a:xfrm>
          </p:grpSpPr>
          <p:sp>
            <p:nvSpPr>
              <p:cNvPr id="4110" name="Line 6"/>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4111" name="Line 7"/>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4112" name="Line 8"/>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sp>
          <p:nvSpPr>
            <p:cNvPr id="4103" name="Line 9"/>
            <p:cNvSpPr>
              <a:spLocks noChangeShapeType="1"/>
            </p:cNvSpPr>
            <p:nvPr/>
          </p:nvSpPr>
          <p:spPr bwMode="auto">
            <a:xfrm>
              <a:off x="2631" y="2805"/>
              <a:ext cx="768"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nvGrpSpPr>
            <p:cNvPr id="4104" name="Group 10"/>
            <p:cNvGrpSpPr>
              <a:grpSpLocks/>
            </p:cNvGrpSpPr>
            <p:nvPr/>
          </p:nvGrpSpPr>
          <p:grpSpPr bwMode="auto">
            <a:xfrm>
              <a:off x="1008" y="2448"/>
              <a:ext cx="1008" cy="144"/>
              <a:chOff x="1200" y="2448"/>
              <a:chExt cx="816" cy="144"/>
            </a:xfrm>
          </p:grpSpPr>
          <p:sp>
            <p:nvSpPr>
              <p:cNvPr id="4107" name="Line 11"/>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4108" name="Line 12"/>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4109" name="Line 13"/>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sp>
          <p:nvSpPr>
            <p:cNvPr id="4105" name="Oval 14"/>
            <p:cNvSpPr>
              <a:spLocks noChangeArrowheads="1"/>
            </p:cNvSpPr>
            <p:nvPr/>
          </p:nvSpPr>
          <p:spPr bwMode="auto">
            <a:xfrm>
              <a:off x="513" y="2196"/>
              <a:ext cx="1956" cy="912"/>
            </a:xfrm>
            <a:prstGeom prst="ellipse">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4106" name="Oval 15"/>
            <p:cNvSpPr>
              <a:spLocks noChangeArrowheads="1"/>
            </p:cNvSpPr>
            <p:nvPr/>
          </p:nvSpPr>
          <p:spPr bwMode="auto">
            <a:xfrm>
              <a:off x="2571" y="2274"/>
              <a:ext cx="2091" cy="912"/>
            </a:xfrm>
            <a:prstGeom prst="ellipse">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grpSp>
      <p:sp>
        <p:nvSpPr>
          <p:cNvPr id="4101" name="Rectangle 16"/>
          <p:cNvSpPr>
            <a:spLocks noGrp="1" noChangeArrowheads="1"/>
          </p:cNvSpPr>
          <p:nvPr>
            <p:ph type="body" idx="1"/>
          </p:nvPr>
        </p:nvSpPr>
        <p:spPr>
          <a:xfrm>
            <a:off x="719138" y="1538288"/>
            <a:ext cx="7696200" cy="1814512"/>
          </a:xfrm>
        </p:spPr>
        <p:txBody>
          <a:bodyPr/>
          <a:lstStyle/>
          <a:p>
            <a:pPr>
              <a:lnSpc>
                <a:spcPct val="90000"/>
              </a:lnSpc>
            </a:pPr>
            <a:r>
              <a:rPr lang="tr-TR" altLang="tr-TR" sz="2400" smtClean="0"/>
              <a:t>Nitelikler, birincil alanın tamamına bağımlı olmalıdır, bir kısmına değil.</a:t>
            </a:r>
          </a:p>
          <a:p>
            <a:pPr>
              <a:lnSpc>
                <a:spcPct val="90000"/>
              </a:lnSpc>
            </a:pPr>
            <a:r>
              <a:rPr lang="tr-TR" altLang="tr-TR" sz="2400" smtClean="0"/>
              <a:t>Kısmi bağımlı olan olan ayrı bir tabloya alınmalıdır.</a:t>
            </a:r>
            <a:endParaRPr lang="en-US" altLang="tr-TR" sz="2400" smtClean="0"/>
          </a:p>
        </p:txBody>
      </p:sp>
    </p:spTree>
    <p:extLst>
      <p:ext uri="{BB962C8B-B14F-4D97-AF65-F5344CB8AC3E}">
        <p14:creationId xmlns:p14="http://schemas.microsoft.com/office/powerpoint/2010/main" val="1823423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2"/>
          <p:cNvSpPr>
            <a:spLocks noGrp="1" noChangeArrowheads="1"/>
          </p:cNvSpPr>
          <p:nvPr>
            <p:ph type="title"/>
          </p:nvPr>
        </p:nvSpPr>
        <p:spPr>
          <a:xfrm>
            <a:off x="457200" y="228600"/>
            <a:ext cx="7772400" cy="704850"/>
          </a:xfrm>
        </p:spPr>
        <p:txBody>
          <a:bodyPr/>
          <a:lstStyle/>
          <a:p>
            <a:r>
              <a:rPr lang="en-US" altLang="tr-TR" smtClean="0"/>
              <a:t>2NF</a:t>
            </a:r>
            <a:r>
              <a:rPr lang="tr-TR" altLang="tr-TR" smtClean="0"/>
              <a:t>’a Geçiş</a:t>
            </a:r>
            <a:endParaRPr lang="en-US" altLang="tr-TR" smtClean="0"/>
          </a:p>
        </p:txBody>
      </p:sp>
      <p:grpSp>
        <p:nvGrpSpPr>
          <p:cNvPr id="2" name="Group 3"/>
          <p:cNvGrpSpPr>
            <a:grpSpLocks/>
          </p:cNvGrpSpPr>
          <p:nvPr/>
        </p:nvGrpSpPr>
        <p:grpSpPr bwMode="auto">
          <a:xfrm>
            <a:off x="381000" y="1143000"/>
            <a:ext cx="3057525" cy="1265238"/>
            <a:chOff x="513" y="2160"/>
            <a:chExt cx="4239" cy="1508"/>
          </a:xfrm>
        </p:grpSpPr>
        <p:grpSp>
          <p:nvGrpSpPr>
            <p:cNvPr id="5138" name="Group 4"/>
            <p:cNvGrpSpPr>
              <a:grpSpLocks/>
            </p:cNvGrpSpPr>
            <p:nvPr/>
          </p:nvGrpSpPr>
          <p:grpSpPr bwMode="auto">
            <a:xfrm>
              <a:off x="720" y="2160"/>
              <a:ext cx="4032" cy="1508"/>
              <a:chOff x="720" y="2160"/>
              <a:chExt cx="4032" cy="1508"/>
            </a:xfrm>
          </p:grpSpPr>
          <p:graphicFrame>
            <p:nvGraphicFramePr>
              <p:cNvPr id="5125" name="Object 5"/>
              <p:cNvGraphicFramePr>
                <a:graphicFrameLocks noChangeAspect="1"/>
              </p:cNvGraphicFramePr>
              <p:nvPr>
                <p:extLst>
                  <p:ext uri="{D42A27DB-BD31-4B8C-83A1-F6EECF244321}">
                    <p14:modId xmlns:p14="http://schemas.microsoft.com/office/powerpoint/2010/main" val="3883215930"/>
                  </p:ext>
                </p:extLst>
              </p:nvPr>
            </p:nvGraphicFramePr>
            <p:xfrm>
              <a:off x="720" y="2160"/>
              <a:ext cx="4032" cy="1508"/>
            </p:xfrm>
            <a:graphic>
              <a:graphicData uri="http://schemas.openxmlformats.org/presentationml/2006/ole">
                <mc:AlternateContent xmlns:mc="http://schemas.openxmlformats.org/markup-compatibility/2006">
                  <mc:Choice xmlns:v="urn:schemas-microsoft-com:vml" Requires="v">
                    <p:oleObj spid="_x0000_s3082" name="Çalışma Sayfası" r:id="rId3" imgW="3133660" imgH="1171575" progId="Excel.Sheet.8">
                      <p:embed/>
                    </p:oleObj>
                  </mc:Choice>
                  <mc:Fallback>
                    <p:oleObj name="Çalışma Sayfası" r:id="rId3" imgW="3133660" imgH="1171575" progId="Excel.Sheet.8">
                      <p:embed/>
                      <p:pic>
                        <p:nvPicPr>
                          <p:cNvPr id="0" name=""/>
                          <p:cNvPicPr>
                            <a:picLocks noChangeAspect="1" noChangeArrowheads="1"/>
                          </p:cNvPicPr>
                          <p:nvPr/>
                        </p:nvPicPr>
                        <p:blipFill>
                          <a:blip r:embed="rId4"/>
                          <a:srcRect/>
                          <a:stretch>
                            <a:fillRect/>
                          </a:stretch>
                        </p:blipFill>
                        <p:spPr bwMode="auto">
                          <a:xfrm>
                            <a:off x="720" y="2160"/>
                            <a:ext cx="4032" cy="1508"/>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5141" name="Group 6"/>
              <p:cNvGrpSpPr>
                <a:grpSpLocks/>
              </p:cNvGrpSpPr>
              <p:nvPr/>
            </p:nvGrpSpPr>
            <p:grpSpPr bwMode="auto">
              <a:xfrm>
                <a:off x="3033" y="2445"/>
                <a:ext cx="1008" cy="144"/>
                <a:chOff x="1200" y="2448"/>
                <a:chExt cx="816" cy="144"/>
              </a:xfrm>
            </p:grpSpPr>
            <p:sp>
              <p:nvSpPr>
                <p:cNvPr id="5147" name="Line 7"/>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48" name="Line 8"/>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49" name="Line 9"/>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sp>
            <p:nvSpPr>
              <p:cNvPr id="5142" name="Line 10"/>
              <p:cNvSpPr>
                <a:spLocks noChangeShapeType="1"/>
              </p:cNvSpPr>
              <p:nvPr/>
            </p:nvSpPr>
            <p:spPr bwMode="auto">
              <a:xfrm>
                <a:off x="2631" y="2805"/>
                <a:ext cx="768"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nvGrpSpPr>
              <p:cNvPr id="5143" name="Group 11"/>
              <p:cNvGrpSpPr>
                <a:grpSpLocks/>
              </p:cNvGrpSpPr>
              <p:nvPr/>
            </p:nvGrpSpPr>
            <p:grpSpPr bwMode="auto">
              <a:xfrm>
                <a:off x="1008" y="2448"/>
                <a:ext cx="1008" cy="144"/>
                <a:chOff x="1200" y="2448"/>
                <a:chExt cx="816" cy="144"/>
              </a:xfrm>
            </p:grpSpPr>
            <p:sp>
              <p:nvSpPr>
                <p:cNvPr id="5144" name="Line 12"/>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45" name="Line 13"/>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46" name="Line 14"/>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sp>
          <p:nvSpPr>
            <p:cNvPr id="5139" name="Oval 15"/>
            <p:cNvSpPr>
              <a:spLocks noChangeArrowheads="1"/>
            </p:cNvSpPr>
            <p:nvPr/>
          </p:nvSpPr>
          <p:spPr bwMode="auto">
            <a:xfrm>
              <a:off x="513" y="2196"/>
              <a:ext cx="1956" cy="912"/>
            </a:xfrm>
            <a:prstGeom prst="ellipse">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5140" name="Oval 16"/>
            <p:cNvSpPr>
              <a:spLocks noChangeArrowheads="1"/>
            </p:cNvSpPr>
            <p:nvPr/>
          </p:nvSpPr>
          <p:spPr bwMode="auto">
            <a:xfrm>
              <a:off x="2571" y="2274"/>
              <a:ext cx="2091" cy="912"/>
            </a:xfrm>
            <a:prstGeom prst="ellipse">
              <a:avLst/>
            </a:pr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grpSp>
      <p:graphicFrame>
        <p:nvGraphicFramePr>
          <p:cNvPr id="258065" name="Object 2"/>
          <p:cNvGraphicFramePr>
            <a:graphicFrameLocks noChangeAspect="1"/>
          </p:cNvGraphicFramePr>
          <p:nvPr>
            <p:extLst>
              <p:ext uri="{D42A27DB-BD31-4B8C-83A1-F6EECF244321}">
                <p14:modId xmlns:p14="http://schemas.microsoft.com/office/powerpoint/2010/main" val="3785601105"/>
              </p:ext>
            </p:extLst>
          </p:nvPr>
        </p:nvGraphicFramePr>
        <p:xfrm>
          <a:off x="4953000" y="1143000"/>
          <a:ext cx="2927350" cy="2438400"/>
        </p:xfrm>
        <a:graphic>
          <a:graphicData uri="http://schemas.openxmlformats.org/presentationml/2006/ole">
            <mc:AlternateContent xmlns:mc="http://schemas.openxmlformats.org/markup-compatibility/2006">
              <mc:Choice xmlns:v="urn:schemas-microsoft-com:vml" Requires="v">
                <p:oleObj spid="_x0000_s3083" name="Çalışma Sayfası" r:id="rId5" imgW="1409786" imgH="1171575" progId="Excel.Sheet.8">
                  <p:embed/>
                </p:oleObj>
              </mc:Choice>
              <mc:Fallback>
                <p:oleObj name="Çalışma Sayfası" r:id="rId5" imgW="1409786" imgH="1171575" progId="Excel.Sheet.8">
                  <p:embed/>
                  <p:pic>
                    <p:nvPicPr>
                      <p:cNvPr id="0" name=""/>
                      <p:cNvPicPr>
                        <a:picLocks noChangeAspect="1" noChangeArrowheads="1"/>
                      </p:cNvPicPr>
                      <p:nvPr/>
                    </p:nvPicPr>
                    <p:blipFill>
                      <a:blip r:embed="rId6"/>
                      <a:srcRect/>
                      <a:stretch>
                        <a:fillRect/>
                      </a:stretch>
                    </p:blipFill>
                    <p:spPr bwMode="auto">
                      <a:xfrm>
                        <a:off x="4953000" y="1143000"/>
                        <a:ext cx="2927350" cy="2438400"/>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6" name="Group 18"/>
          <p:cNvGrpSpPr>
            <a:grpSpLocks/>
          </p:cNvGrpSpPr>
          <p:nvPr/>
        </p:nvGrpSpPr>
        <p:grpSpPr bwMode="auto">
          <a:xfrm>
            <a:off x="4495800" y="3962400"/>
            <a:ext cx="3683000" cy="2430463"/>
            <a:chOff x="2353" y="2537"/>
            <a:chExt cx="2320" cy="1531"/>
          </a:xfrm>
        </p:grpSpPr>
        <p:graphicFrame>
          <p:nvGraphicFramePr>
            <p:cNvPr id="5124" name="Object 4"/>
            <p:cNvGraphicFramePr>
              <a:graphicFrameLocks noChangeAspect="1"/>
            </p:cNvGraphicFramePr>
            <p:nvPr>
              <p:extLst>
                <p:ext uri="{D42A27DB-BD31-4B8C-83A1-F6EECF244321}">
                  <p14:modId xmlns:p14="http://schemas.microsoft.com/office/powerpoint/2010/main" val="2586539639"/>
                </p:ext>
              </p:extLst>
            </p:nvPr>
          </p:nvGraphicFramePr>
          <p:xfrm>
            <a:off x="2353" y="2537"/>
            <a:ext cx="2320" cy="1531"/>
          </p:xfrm>
          <a:graphic>
            <a:graphicData uri="http://schemas.openxmlformats.org/presentationml/2006/ole">
              <mc:AlternateContent xmlns:mc="http://schemas.openxmlformats.org/markup-compatibility/2006">
                <mc:Choice xmlns:v="urn:schemas-microsoft-com:vml" Requires="v">
                  <p:oleObj spid="_x0000_s3084" name="Çalışma Sayfası" r:id="rId7" imgW="1771693" imgH="1171575" progId="Excel.Sheet.8">
                    <p:embed/>
                  </p:oleObj>
                </mc:Choice>
                <mc:Fallback>
                  <p:oleObj name="Çalışma Sayfası" r:id="rId7" imgW="1771693" imgH="1171575" progId="Excel.Sheet.8">
                    <p:embed/>
                    <p:pic>
                      <p:nvPicPr>
                        <p:cNvPr id="0" name=""/>
                        <p:cNvPicPr>
                          <a:picLocks noChangeAspect="1" noChangeArrowheads="1"/>
                        </p:cNvPicPr>
                        <p:nvPr/>
                      </p:nvPicPr>
                      <p:blipFill>
                        <a:blip r:embed="rId8"/>
                        <a:srcRect/>
                        <a:stretch>
                          <a:fillRect/>
                        </a:stretch>
                      </p:blipFill>
                      <p:spPr bwMode="auto">
                        <a:xfrm>
                          <a:off x="2353" y="2537"/>
                          <a:ext cx="2320" cy="1531"/>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5134" name="Group 20"/>
            <p:cNvGrpSpPr>
              <a:grpSpLocks/>
            </p:cNvGrpSpPr>
            <p:nvPr/>
          </p:nvGrpSpPr>
          <p:grpSpPr bwMode="auto">
            <a:xfrm>
              <a:off x="2964" y="2822"/>
              <a:ext cx="1077" cy="147"/>
              <a:chOff x="1200" y="2448"/>
              <a:chExt cx="816" cy="144"/>
            </a:xfrm>
          </p:grpSpPr>
          <p:sp>
            <p:nvSpPr>
              <p:cNvPr id="5135" name="Line 21"/>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36" name="Line 22"/>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37" name="Line 23"/>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grpSp>
        <p:nvGrpSpPr>
          <p:cNvPr id="8" name="Group 24"/>
          <p:cNvGrpSpPr>
            <a:grpSpLocks/>
          </p:cNvGrpSpPr>
          <p:nvPr/>
        </p:nvGrpSpPr>
        <p:grpSpPr bwMode="auto">
          <a:xfrm>
            <a:off x="914400" y="4043363"/>
            <a:ext cx="2857501" cy="2335212"/>
            <a:chOff x="203" y="2522"/>
            <a:chExt cx="1800" cy="1471"/>
          </a:xfrm>
        </p:grpSpPr>
        <p:graphicFrame>
          <p:nvGraphicFramePr>
            <p:cNvPr id="5123" name="Object 3"/>
            <p:cNvGraphicFramePr>
              <a:graphicFrameLocks noChangeAspect="1"/>
            </p:cNvGraphicFramePr>
            <p:nvPr>
              <p:extLst>
                <p:ext uri="{D42A27DB-BD31-4B8C-83A1-F6EECF244321}">
                  <p14:modId xmlns:p14="http://schemas.microsoft.com/office/powerpoint/2010/main" val="2916331190"/>
                </p:ext>
              </p:extLst>
            </p:nvPr>
          </p:nvGraphicFramePr>
          <p:xfrm>
            <a:off x="203" y="2522"/>
            <a:ext cx="1800" cy="1471"/>
          </p:xfrm>
          <a:graphic>
            <a:graphicData uri="http://schemas.openxmlformats.org/presentationml/2006/ole">
              <mc:AlternateContent xmlns:mc="http://schemas.openxmlformats.org/markup-compatibility/2006">
                <mc:Choice xmlns:v="urn:schemas-microsoft-com:vml" Requires="v">
                  <p:oleObj spid="_x0000_s3085" name="Çalışma Sayfası" r:id="rId9" imgW="1409603" imgH="1166109" progId="Excel.Sheet.8">
                    <p:embed/>
                  </p:oleObj>
                </mc:Choice>
                <mc:Fallback>
                  <p:oleObj name="Çalışma Sayfası" r:id="rId9" imgW="1409603" imgH="1166109" progId="Excel.Sheet.8">
                    <p:embed/>
                    <p:pic>
                      <p:nvPicPr>
                        <p:cNvPr id="0" name=""/>
                        <p:cNvPicPr>
                          <a:picLocks noChangeAspect="1" noChangeArrowheads="1"/>
                        </p:cNvPicPr>
                        <p:nvPr/>
                      </p:nvPicPr>
                      <p:blipFill>
                        <a:blip r:embed="rId10"/>
                        <a:srcRect/>
                        <a:stretch>
                          <a:fillRect/>
                        </a:stretch>
                      </p:blipFill>
                      <p:spPr bwMode="auto">
                        <a:xfrm>
                          <a:off x="203" y="2522"/>
                          <a:ext cx="1800" cy="1471"/>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5130" name="Group 26"/>
            <p:cNvGrpSpPr>
              <a:grpSpLocks/>
            </p:cNvGrpSpPr>
            <p:nvPr/>
          </p:nvGrpSpPr>
          <p:grpSpPr bwMode="auto">
            <a:xfrm>
              <a:off x="541" y="2789"/>
              <a:ext cx="1076" cy="147"/>
              <a:chOff x="1200" y="2448"/>
              <a:chExt cx="816" cy="144"/>
            </a:xfrm>
          </p:grpSpPr>
          <p:sp>
            <p:nvSpPr>
              <p:cNvPr id="5131" name="Line 27"/>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32" name="Line 28"/>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5133" name="Line 29"/>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spTree>
    <p:extLst>
      <p:ext uri="{BB962C8B-B14F-4D97-AF65-F5344CB8AC3E}">
        <p14:creationId xmlns:p14="http://schemas.microsoft.com/office/powerpoint/2010/main" val="3157525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58065"/>
                                        </p:tgtEl>
                                        <p:attrNameLst>
                                          <p:attrName>style.visibility</p:attrName>
                                        </p:attrNameLst>
                                      </p:cBhvr>
                                      <p:to>
                                        <p:strVal val="visible"/>
                                      </p:to>
                                    </p:set>
                                    <p:anim calcmode="lin" valueType="num">
                                      <p:cBhvr additive="base">
                                        <p:cTn id="13" dur="500" fill="hold"/>
                                        <p:tgtEl>
                                          <p:spTgt spid="258065"/>
                                        </p:tgtEl>
                                        <p:attrNameLst>
                                          <p:attrName>ppt_x</p:attrName>
                                        </p:attrNameLst>
                                      </p:cBhvr>
                                      <p:tavLst>
                                        <p:tav tm="0">
                                          <p:val>
                                            <p:strVal val="0-#ppt_w/2"/>
                                          </p:val>
                                        </p:tav>
                                        <p:tav tm="100000">
                                          <p:val>
                                            <p:strVal val="#ppt_x"/>
                                          </p:val>
                                        </p:tav>
                                      </p:tavLst>
                                    </p:anim>
                                    <p:anim calcmode="lin" valueType="num">
                                      <p:cBhvr additive="base">
                                        <p:cTn id="14" dur="500" fill="hold"/>
                                        <p:tgtEl>
                                          <p:spTgt spid="25806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83CD0543-02D1-4DED-884C-51A7CAB18A09}" type="slidenum">
              <a:rPr lang="tr-TR" altLang="en-US" b="0" smtClean="0">
                <a:solidFill>
                  <a:prstClr val="black"/>
                </a:solidFill>
              </a:rPr>
              <a:pPr eaLnBrk="1" hangingPunct="1"/>
              <a:t>2</a:t>
            </a:fld>
            <a:endParaRPr lang="tr-TR" altLang="en-US" b="0" smtClean="0">
              <a:solidFill>
                <a:prstClr val="black"/>
              </a:solidFill>
            </a:endParaRPr>
          </a:p>
        </p:txBody>
      </p:sp>
      <p:sp>
        <p:nvSpPr>
          <p:cNvPr id="13315" name="Rectangle 2"/>
          <p:cNvSpPr>
            <a:spLocks noGrp="1" noChangeArrowheads="1"/>
          </p:cNvSpPr>
          <p:nvPr>
            <p:ph type="title"/>
          </p:nvPr>
        </p:nvSpPr>
        <p:spPr/>
        <p:txBody>
          <a:bodyPr>
            <a:normAutofit/>
          </a:bodyPr>
          <a:lstStyle/>
          <a:p>
            <a:pPr eaLnBrk="1" hangingPunct="1"/>
            <a:r>
              <a:rPr lang="tr-TR" altLang="tr-TR" dirty="0" smtClean="0"/>
              <a:t/>
            </a:r>
            <a:br>
              <a:rPr lang="tr-TR" altLang="tr-TR" dirty="0" smtClean="0"/>
            </a:br>
            <a:r>
              <a:rPr lang="tr-TR" altLang="tr-TR" dirty="0" smtClean="0"/>
              <a:t>Ders İçeriği</a:t>
            </a:r>
          </a:p>
        </p:txBody>
      </p:sp>
      <p:sp>
        <p:nvSpPr>
          <p:cNvPr id="110595" name="Rectangle 3"/>
          <p:cNvSpPr>
            <a:spLocks noGrp="1" noChangeArrowheads="1"/>
          </p:cNvSpPr>
          <p:nvPr>
            <p:ph type="body" idx="1"/>
          </p:nvPr>
        </p:nvSpPr>
        <p:spPr/>
        <p:txBody>
          <a:bodyPr/>
          <a:lstStyle/>
          <a:p>
            <a:pPr eaLnBrk="1" hangingPunct="1">
              <a:defRPr/>
            </a:pPr>
            <a:r>
              <a:rPr lang="tr-TR" dirty="0" smtClean="0">
                <a:effectLst>
                  <a:outerShdw blurRad="38100" dist="38100" dir="2700000" algn="tl">
                    <a:srgbClr val="C0C0C0"/>
                  </a:outerShdw>
                </a:effectLst>
              </a:rPr>
              <a:t>Veritabanı ve ilişkisel veritabanı kavramı, tasarımı ve yönetimini anlamak,</a:t>
            </a:r>
          </a:p>
          <a:p>
            <a:pPr eaLnBrk="1" hangingPunct="1">
              <a:defRPr/>
            </a:pPr>
            <a:r>
              <a:rPr lang="tr-TR" dirty="0" smtClean="0">
                <a:effectLst>
                  <a:outerShdw blurRad="38100" dist="38100" dir="2700000" algn="tl">
                    <a:srgbClr val="C0C0C0"/>
                  </a:outerShdw>
                </a:effectLst>
              </a:rPr>
              <a:t> veri tabanı sistemlerinin denetimi ve erişimi yöntemlerini ve araçlarını öğrenmek, (SQL komutlarının kullanımı)</a:t>
            </a:r>
          </a:p>
          <a:p>
            <a:pPr eaLnBrk="1" hangingPunct="1">
              <a:defRPr/>
            </a:pPr>
            <a:r>
              <a:rPr lang="tr-TR" dirty="0" smtClean="0">
                <a:effectLst>
                  <a:outerShdw blurRad="38100" dist="38100" dir="2700000" algn="tl">
                    <a:srgbClr val="C0C0C0"/>
                  </a:outerShdw>
                </a:effectLst>
              </a:rPr>
              <a:t>verilecek teori bilgiler temelinde VTYS uygulamalarını (Microsoft Access, SQL Server)  yapmaktır.</a:t>
            </a:r>
          </a:p>
          <a:p>
            <a:pPr eaLnBrk="1" hangingPunct="1">
              <a:defRPr/>
            </a:pPr>
            <a:endParaRPr lang="tr-TR" dirty="0" smtClean="0"/>
          </a:p>
        </p:txBody>
      </p:sp>
      <p:sp>
        <p:nvSpPr>
          <p:cNvPr id="2" name="Altbilgi Yer Tutucusu 1"/>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Tree>
    <p:extLst>
      <p:ext uri="{BB962C8B-B14F-4D97-AF65-F5344CB8AC3E}">
        <p14:creationId xmlns:p14="http://schemas.microsoft.com/office/powerpoint/2010/main" val="2982562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t>Geçişken Bağımlılık( </a:t>
            </a:r>
            <a:r>
              <a:rPr lang="tr-TR" altLang="tr-TR" dirty="0" err="1"/>
              <a:t>Transitive</a:t>
            </a:r>
            <a:r>
              <a:rPr lang="tr-TR" altLang="tr-TR" dirty="0"/>
              <a:t> </a:t>
            </a:r>
            <a:r>
              <a:rPr lang="tr-TR" altLang="tr-TR" dirty="0" err="1"/>
              <a:t>Dependency</a:t>
            </a:r>
            <a:r>
              <a:rPr lang="tr-TR" altLang="tr-TR" dirty="0"/>
              <a:t>)</a:t>
            </a:r>
            <a:endParaRPr lang="tr-TR" dirty="0"/>
          </a:p>
        </p:txBody>
      </p:sp>
      <p:sp>
        <p:nvSpPr>
          <p:cNvPr id="3" name="İçerik Yer Tutucusu 2"/>
          <p:cNvSpPr>
            <a:spLocks noGrp="1"/>
          </p:cNvSpPr>
          <p:nvPr>
            <p:ph idx="1"/>
          </p:nvPr>
        </p:nvSpPr>
        <p:spPr/>
        <p:txBody>
          <a:bodyPr/>
          <a:lstStyle/>
          <a:p>
            <a:r>
              <a:rPr lang="tr-TR" altLang="tr-TR" dirty="0"/>
              <a:t>A,B,C  niteliklilerini içeren 3 nitelikli bir tabloda </a:t>
            </a:r>
          </a:p>
          <a:p>
            <a:r>
              <a:rPr lang="en-US" altLang="tr-TR" dirty="0"/>
              <a:t>A, B, </a:t>
            </a:r>
            <a:r>
              <a:rPr lang="tr-TR" altLang="tr-TR" dirty="0"/>
              <a:t>ve</a:t>
            </a:r>
            <a:r>
              <a:rPr lang="en-US" altLang="tr-TR" dirty="0"/>
              <a:t> C</a:t>
            </a:r>
            <a:r>
              <a:rPr lang="tr-TR" altLang="tr-TR" dirty="0"/>
              <a:t> için </a:t>
            </a:r>
          </a:p>
          <a:p>
            <a:r>
              <a:rPr lang="en-US" altLang="tr-TR" dirty="0">
                <a:solidFill>
                  <a:srgbClr val="0033CC"/>
                </a:solidFill>
              </a:rPr>
              <a:t>A</a:t>
            </a:r>
            <a:r>
              <a:rPr lang="en-US" altLang="tr-TR" dirty="0"/>
              <a:t> </a:t>
            </a:r>
            <a:r>
              <a:rPr lang="en-US" altLang="tr-TR" dirty="0">
                <a:sym typeface="Wingdings" pitchFamily="2" charset="2"/>
              </a:rPr>
              <a:t></a:t>
            </a:r>
            <a:r>
              <a:rPr lang="en-US" altLang="tr-TR" dirty="0"/>
              <a:t> </a:t>
            </a:r>
            <a:r>
              <a:rPr lang="en-US" altLang="tr-TR" dirty="0">
                <a:solidFill>
                  <a:srgbClr val="FF6600"/>
                </a:solidFill>
              </a:rPr>
              <a:t>B</a:t>
            </a:r>
            <a:r>
              <a:rPr lang="en-US" altLang="tr-TR" dirty="0"/>
              <a:t> </a:t>
            </a:r>
            <a:endParaRPr lang="tr-TR" altLang="tr-TR" dirty="0"/>
          </a:p>
          <a:p>
            <a:r>
              <a:rPr lang="en-US" altLang="tr-TR" dirty="0">
                <a:solidFill>
                  <a:srgbClr val="FF6600"/>
                </a:solidFill>
              </a:rPr>
              <a:t>B</a:t>
            </a:r>
            <a:r>
              <a:rPr lang="en-US" altLang="tr-TR" dirty="0"/>
              <a:t> </a:t>
            </a:r>
            <a:r>
              <a:rPr lang="en-US" altLang="tr-TR" dirty="0">
                <a:sym typeface="Wingdings" pitchFamily="2" charset="2"/>
              </a:rPr>
              <a:t></a:t>
            </a:r>
            <a:r>
              <a:rPr lang="en-US" altLang="tr-TR" dirty="0"/>
              <a:t> </a:t>
            </a:r>
            <a:r>
              <a:rPr lang="en-US" altLang="tr-TR" dirty="0">
                <a:solidFill>
                  <a:srgbClr val="0033CC"/>
                </a:solidFill>
              </a:rPr>
              <a:t>C</a:t>
            </a:r>
            <a:r>
              <a:rPr lang="tr-TR" altLang="tr-TR" dirty="0"/>
              <a:t> fonksiyonel bağımlılıkları bulunmakta ise, </a:t>
            </a:r>
          </a:p>
          <a:p>
            <a:r>
              <a:rPr lang="en-US" altLang="tr-TR" dirty="0"/>
              <a:t>C </a:t>
            </a:r>
            <a:r>
              <a:rPr lang="tr-TR" altLang="tr-TR" dirty="0"/>
              <a:t>kısmi olarak A’ya B aracılığı ile bağımlıdır.</a:t>
            </a:r>
            <a:endParaRPr lang="en-US" altLang="tr-TR" dirty="0"/>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3197278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tr-TR" altLang="tr-TR" smtClean="0"/>
              <a:t>Üçüncü Normal Form</a:t>
            </a:r>
            <a:endParaRPr lang="en-US" altLang="tr-TR" smtClean="0"/>
          </a:p>
        </p:txBody>
      </p:sp>
      <p:sp>
        <p:nvSpPr>
          <p:cNvPr id="114691" name="Rectangle 3"/>
          <p:cNvSpPr>
            <a:spLocks noGrp="1" noChangeArrowheads="1"/>
          </p:cNvSpPr>
          <p:nvPr>
            <p:ph type="body" idx="1"/>
          </p:nvPr>
        </p:nvSpPr>
        <p:spPr>
          <a:xfrm>
            <a:off x="468313" y="1484313"/>
            <a:ext cx="8229600" cy="4770437"/>
          </a:xfrm>
        </p:spPr>
        <p:txBody>
          <a:bodyPr/>
          <a:lstStyle/>
          <a:p>
            <a:pPr>
              <a:lnSpc>
                <a:spcPct val="80000"/>
              </a:lnSpc>
            </a:pPr>
            <a:r>
              <a:rPr lang="tr-TR" altLang="tr-TR" sz="2400" dirty="0" smtClean="0"/>
              <a:t>Geçişken bağımlılıklar </a:t>
            </a:r>
            <a:r>
              <a:rPr lang="en-US" altLang="tr-TR" sz="2400" dirty="0" smtClean="0"/>
              <a:t> </a:t>
            </a:r>
            <a:r>
              <a:rPr lang="en-US" altLang="tr-TR" sz="2400" dirty="0" err="1" smtClean="0"/>
              <a:t>kaldırı</a:t>
            </a:r>
            <a:r>
              <a:rPr lang="tr-TR" altLang="tr-TR" sz="2400" dirty="0" err="1" smtClean="0"/>
              <a:t>lmalıdır</a:t>
            </a:r>
            <a:r>
              <a:rPr lang="tr-TR" altLang="tr-TR" sz="2400" b="1" dirty="0" smtClean="0"/>
              <a:t>.</a:t>
            </a:r>
          </a:p>
          <a:p>
            <a:pPr>
              <a:lnSpc>
                <a:spcPct val="80000"/>
              </a:lnSpc>
            </a:pPr>
            <a:r>
              <a:rPr lang="tr-TR" altLang="tr-TR" sz="2400" b="1" dirty="0" smtClean="0"/>
              <a:t>Her sütun direkt olarak birincil anahtara bağımlı olmalıdır</a:t>
            </a:r>
          </a:p>
          <a:p>
            <a:pPr eaLnBrk="1" hangingPunct="1">
              <a:lnSpc>
                <a:spcPct val="80000"/>
              </a:lnSpc>
            </a:pPr>
            <a:r>
              <a:rPr lang="tr-TR" altLang="zh-CN" sz="2400" b="1" dirty="0" smtClean="0"/>
              <a:t>Birincil anahtara bağlı olmayan alanlar ayrı bir tabloya alınmalıdır.</a:t>
            </a:r>
          </a:p>
          <a:p>
            <a:pPr eaLnBrk="1" hangingPunct="1">
              <a:lnSpc>
                <a:spcPct val="80000"/>
              </a:lnSpc>
            </a:pPr>
            <a:r>
              <a:rPr lang="tr-TR" altLang="tr-TR" sz="2400" dirty="0" smtClean="0"/>
              <a:t>Üçüncü normal formda tablonun, </a:t>
            </a:r>
            <a:r>
              <a:rPr lang="tr-TR" altLang="tr-TR" sz="2400" b="1" dirty="0" err="1" smtClean="0"/>
              <a:t>Primary</a:t>
            </a:r>
            <a:r>
              <a:rPr lang="tr-TR" altLang="tr-TR" sz="2400" b="1" dirty="0" smtClean="0"/>
              <a:t> </a:t>
            </a:r>
            <a:r>
              <a:rPr lang="tr-TR" altLang="tr-TR" sz="2400" b="1" dirty="0" err="1" smtClean="0"/>
              <a:t>Key</a:t>
            </a:r>
            <a:r>
              <a:rPr lang="tr-TR" altLang="tr-TR" sz="2400" dirty="0" smtClean="0"/>
              <a:t> ile direk ilişkisi bulunmayan, ancak diğer alanlara bağlı alanlar bulunur.</a:t>
            </a:r>
          </a:p>
        </p:txBody>
      </p:sp>
    </p:spTree>
    <p:extLst>
      <p:ext uri="{BB962C8B-B14F-4D97-AF65-F5344CB8AC3E}">
        <p14:creationId xmlns:p14="http://schemas.microsoft.com/office/powerpoint/2010/main" val="621108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tr-TR" altLang="tr-TR" smtClean="0"/>
              <a:t>Örnek</a:t>
            </a:r>
            <a:r>
              <a:rPr lang="en-US" altLang="tr-TR" smtClean="0"/>
              <a:t> </a:t>
            </a:r>
          </a:p>
        </p:txBody>
      </p:sp>
      <p:sp>
        <p:nvSpPr>
          <p:cNvPr id="6148" name="Rectangle 3"/>
          <p:cNvSpPr>
            <a:spLocks noGrp="1" noChangeArrowheads="1"/>
          </p:cNvSpPr>
          <p:nvPr>
            <p:ph type="body" idx="1"/>
          </p:nvPr>
        </p:nvSpPr>
        <p:spPr>
          <a:xfrm>
            <a:off x="457200" y="1719263"/>
            <a:ext cx="8229600" cy="1203325"/>
          </a:xfrm>
        </p:spPr>
        <p:txBody>
          <a:bodyPr/>
          <a:lstStyle/>
          <a:p>
            <a:pPr>
              <a:lnSpc>
                <a:spcPct val="90000"/>
              </a:lnSpc>
            </a:pPr>
            <a:r>
              <a:rPr lang="en-US" altLang="tr-TR" sz="2100" dirty="0" smtClean="0"/>
              <a:t>ISBN </a:t>
            </a:r>
            <a:r>
              <a:rPr lang="en-US" altLang="tr-TR" sz="2100" dirty="0" smtClean="0">
                <a:sym typeface="Wingdings" pitchFamily="2" charset="2"/>
              </a:rPr>
              <a:t> </a:t>
            </a:r>
            <a:r>
              <a:rPr lang="tr-TR" altLang="tr-TR" sz="2100" dirty="0" err="1" smtClean="0">
                <a:sym typeface="Wingdings" pitchFamily="2" charset="2"/>
              </a:rPr>
              <a:t>KitapAdı</a:t>
            </a:r>
            <a:endParaRPr lang="en-US" altLang="tr-TR" sz="2100" dirty="0" smtClean="0">
              <a:sym typeface="Wingdings" pitchFamily="2" charset="2"/>
            </a:endParaRPr>
          </a:p>
          <a:p>
            <a:pPr>
              <a:lnSpc>
                <a:spcPct val="90000"/>
              </a:lnSpc>
            </a:pPr>
            <a:r>
              <a:rPr lang="en-US" altLang="tr-TR" sz="2100" dirty="0" smtClean="0">
                <a:sym typeface="Wingdings" pitchFamily="2" charset="2"/>
              </a:rPr>
              <a:t>ISBN  </a:t>
            </a:r>
            <a:r>
              <a:rPr lang="tr-TR" altLang="tr-TR" sz="2100" dirty="0" smtClean="0">
                <a:sym typeface="Wingdings" pitchFamily="2" charset="2"/>
              </a:rPr>
              <a:t>Yayıncı</a:t>
            </a:r>
            <a:endParaRPr lang="en-US" altLang="tr-TR" sz="2100" dirty="0" smtClean="0">
              <a:sym typeface="Wingdings" pitchFamily="2" charset="2"/>
            </a:endParaRPr>
          </a:p>
          <a:p>
            <a:pPr>
              <a:lnSpc>
                <a:spcPct val="90000"/>
              </a:lnSpc>
            </a:pPr>
            <a:r>
              <a:rPr lang="tr-TR" altLang="tr-TR" sz="2100" dirty="0" smtClean="0">
                <a:sym typeface="Wingdings" pitchFamily="2" charset="2"/>
              </a:rPr>
              <a:t>Yayıncı </a:t>
            </a:r>
            <a:r>
              <a:rPr lang="en-US" altLang="tr-TR" sz="2100" dirty="0" smtClean="0">
                <a:sym typeface="Wingdings" pitchFamily="2" charset="2"/>
              </a:rPr>
              <a:t> </a:t>
            </a:r>
            <a:r>
              <a:rPr lang="en-US" altLang="tr-TR" sz="2100" dirty="0" err="1" smtClean="0">
                <a:sym typeface="Wingdings" pitchFamily="2" charset="2"/>
              </a:rPr>
              <a:t>Adres</a:t>
            </a:r>
            <a:endParaRPr lang="en-US" altLang="tr-TR" sz="2100" dirty="0" smtClean="0"/>
          </a:p>
        </p:txBody>
      </p:sp>
      <p:graphicFrame>
        <p:nvGraphicFramePr>
          <p:cNvPr id="6146" name="Object 4"/>
          <p:cNvGraphicFramePr>
            <a:graphicFrameLocks noChangeAspect="1"/>
          </p:cNvGraphicFramePr>
          <p:nvPr>
            <p:extLst>
              <p:ext uri="{D42A27DB-BD31-4B8C-83A1-F6EECF244321}">
                <p14:modId xmlns:p14="http://schemas.microsoft.com/office/powerpoint/2010/main" val="2801721587"/>
              </p:ext>
            </p:extLst>
          </p:nvPr>
        </p:nvGraphicFramePr>
        <p:xfrm>
          <a:off x="990600" y="3429000"/>
          <a:ext cx="7315200" cy="1350963"/>
        </p:xfrm>
        <a:graphic>
          <a:graphicData uri="http://schemas.openxmlformats.org/presentationml/2006/ole">
            <mc:AlternateContent xmlns:mc="http://schemas.openxmlformats.org/markup-compatibility/2006">
              <mc:Choice xmlns:v="urn:schemas-microsoft-com:vml" Requires="v">
                <p:oleObj spid="_x0000_s4100" name="Çalışma Sayfası" r:id="rId3" imgW="2790674" imgH="514350" progId="Excel.Sheet.8">
                  <p:embed/>
                </p:oleObj>
              </mc:Choice>
              <mc:Fallback>
                <p:oleObj name="Çalışma Sayfası" r:id="rId3" imgW="2790674" imgH="514350" progId="Excel.Sheet.8">
                  <p:embed/>
                  <p:pic>
                    <p:nvPicPr>
                      <p:cNvPr id="0" name=""/>
                      <p:cNvPicPr>
                        <a:picLocks noChangeAspect="1" noChangeArrowheads="1"/>
                      </p:cNvPicPr>
                      <p:nvPr/>
                    </p:nvPicPr>
                    <p:blipFill>
                      <a:blip r:embed="rId4"/>
                      <a:srcRect/>
                      <a:stretch>
                        <a:fillRect/>
                      </a:stretch>
                    </p:blipFill>
                    <p:spPr bwMode="auto">
                      <a:xfrm>
                        <a:off x="990600" y="3429000"/>
                        <a:ext cx="7315200" cy="1350963"/>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2" name="Group 5"/>
          <p:cNvGrpSpPr>
            <a:grpSpLocks/>
          </p:cNvGrpSpPr>
          <p:nvPr/>
        </p:nvGrpSpPr>
        <p:grpSpPr bwMode="auto">
          <a:xfrm>
            <a:off x="1905000" y="4038600"/>
            <a:ext cx="1295400" cy="228600"/>
            <a:chOff x="1200" y="2448"/>
            <a:chExt cx="816" cy="144"/>
          </a:xfrm>
        </p:grpSpPr>
        <p:sp>
          <p:nvSpPr>
            <p:cNvPr id="6159" name="Line 6"/>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6160" name="Line 7"/>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6161" name="Line 8"/>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3" name="Group 9"/>
          <p:cNvGrpSpPr>
            <a:grpSpLocks/>
          </p:cNvGrpSpPr>
          <p:nvPr/>
        </p:nvGrpSpPr>
        <p:grpSpPr bwMode="auto">
          <a:xfrm>
            <a:off x="1905000" y="4038600"/>
            <a:ext cx="3276600" cy="228600"/>
            <a:chOff x="1200" y="2448"/>
            <a:chExt cx="816" cy="144"/>
          </a:xfrm>
        </p:grpSpPr>
        <p:sp>
          <p:nvSpPr>
            <p:cNvPr id="6156" name="Line 10"/>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6157" name="Line 11"/>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6158" name="Line 12"/>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4" name="Group 13"/>
          <p:cNvGrpSpPr>
            <a:grpSpLocks/>
          </p:cNvGrpSpPr>
          <p:nvPr/>
        </p:nvGrpSpPr>
        <p:grpSpPr bwMode="auto">
          <a:xfrm>
            <a:off x="5791200" y="4038600"/>
            <a:ext cx="1295400" cy="228600"/>
            <a:chOff x="1200" y="2448"/>
            <a:chExt cx="816" cy="144"/>
          </a:xfrm>
        </p:grpSpPr>
        <p:sp>
          <p:nvSpPr>
            <p:cNvPr id="6153" name="Line 14"/>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6154" name="Line 15"/>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6155" name="Line 16"/>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sp>
        <p:nvSpPr>
          <p:cNvPr id="173073" name="AutoShape 17"/>
          <p:cNvSpPr>
            <a:spLocks noChangeArrowheads="1"/>
          </p:cNvSpPr>
          <p:nvPr/>
        </p:nvSpPr>
        <p:spPr bwMode="auto">
          <a:xfrm>
            <a:off x="4343400" y="1447800"/>
            <a:ext cx="4114800" cy="1981200"/>
          </a:xfrm>
          <a:prstGeom prst="wedgeEllipseCallout">
            <a:avLst>
              <a:gd name="adj1" fmla="val -24537"/>
              <a:gd name="adj2" fmla="val 69389"/>
            </a:avLst>
          </a:prstGeom>
          <a:solidFill>
            <a:schemeClr val="bg2"/>
          </a:solidFill>
          <a:ln w="12700">
            <a:solidFill>
              <a:schemeClr val="tx2"/>
            </a:solidFill>
            <a:miter lim="800000"/>
            <a:headEnd/>
            <a:tailEnd/>
          </a:ln>
        </p:spPr>
        <p:txBody>
          <a:bodyPr anchor="b"/>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a:solidFill>
                  <a:srgbClr val="1F497D"/>
                </a:solidFill>
              </a:rPr>
              <a:t>Her nitelik doğrudan veya dolaylı birincil anahtara bağlıdır. Tekrarlayan nitelik yoktur.1NF özellikleri taşımaktadır.</a:t>
            </a:r>
            <a:endParaRPr lang="en-US" altLang="tr-TR">
              <a:solidFill>
                <a:srgbClr val="1F497D"/>
              </a:solidFill>
            </a:endParaRPr>
          </a:p>
        </p:txBody>
      </p:sp>
    </p:spTree>
    <p:extLst>
      <p:ext uri="{BB962C8B-B14F-4D97-AF65-F5344CB8AC3E}">
        <p14:creationId xmlns:p14="http://schemas.microsoft.com/office/powerpoint/2010/main" val="2195895991"/>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3073"/>
                                        </p:tgtEl>
                                        <p:attrNameLst>
                                          <p:attrName>style.visibility</p:attrName>
                                        </p:attrNameLst>
                                      </p:cBhvr>
                                      <p:to>
                                        <p:strVal val="visible"/>
                                      </p:to>
                                    </p:set>
                                    <p:anim calcmode="lin" valueType="num">
                                      <p:cBhvr additive="base">
                                        <p:cTn id="25" dur="500" fill="hold"/>
                                        <p:tgtEl>
                                          <p:spTgt spid="173073"/>
                                        </p:tgtEl>
                                        <p:attrNameLst>
                                          <p:attrName>ppt_x</p:attrName>
                                        </p:attrNameLst>
                                      </p:cBhvr>
                                      <p:tavLst>
                                        <p:tav tm="0">
                                          <p:val>
                                            <p:strVal val="0-#ppt_w/2"/>
                                          </p:val>
                                        </p:tav>
                                        <p:tav tm="100000">
                                          <p:val>
                                            <p:strVal val="#ppt_x"/>
                                          </p:val>
                                        </p:tav>
                                      </p:tavLst>
                                    </p:anim>
                                    <p:anim calcmode="lin" valueType="num">
                                      <p:cBhvr additive="base">
                                        <p:cTn id="26" dur="500" fill="hold"/>
                                        <p:tgtEl>
                                          <p:spTgt spid="173073"/>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7307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73"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tr-TR" altLang="tr-TR" smtClean="0"/>
              <a:t>Örnek</a:t>
            </a:r>
            <a:endParaRPr lang="en-US" altLang="tr-TR" smtClean="0"/>
          </a:p>
        </p:txBody>
      </p:sp>
      <p:sp>
        <p:nvSpPr>
          <p:cNvPr id="7172" name="Rectangle 3"/>
          <p:cNvSpPr>
            <a:spLocks noGrp="1" noChangeArrowheads="1"/>
          </p:cNvSpPr>
          <p:nvPr>
            <p:ph type="body" idx="1"/>
          </p:nvPr>
        </p:nvSpPr>
        <p:spPr>
          <a:xfrm>
            <a:off x="457200" y="1719263"/>
            <a:ext cx="8229600" cy="1203325"/>
          </a:xfrm>
        </p:spPr>
        <p:txBody>
          <a:bodyPr/>
          <a:lstStyle/>
          <a:p>
            <a:pPr>
              <a:lnSpc>
                <a:spcPct val="90000"/>
              </a:lnSpc>
            </a:pPr>
            <a:r>
              <a:rPr lang="en-US" altLang="tr-TR" sz="2100" dirty="0" smtClean="0"/>
              <a:t>ISBN </a:t>
            </a:r>
            <a:r>
              <a:rPr lang="en-US" altLang="tr-TR" sz="2100" dirty="0" smtClean="0">
                <a:sym typeface="Wingdings" pitchFamily="2" charset="2"/>
              </a:rPr>
              <a:t> </a:t>
            </a:r>
            <a:r>
              <a:rPr lang="tr-TR" altLang="tr-TR" sz="2100" dirty="0" err="1" smtClean="0">
                <a:sym typeface="Wingdings" pitchFamily="2" charset="2"/>
              </a:rPr>
              <a:t>KitapAdı</a:t>
            </a:r>
            <a:endParaRPr lang="en-US" altLang="tr-TR" sz="2100" dirty="0" smtClean="0">
              <a:sym typeface="Wingdings" pitchFamily="2" charset="2"/>
            </a:endParaRPr>
          </a:p>
          <a:p>
            <a:pPr>
              <a:lnSpc>
                <a:spcPct val="90000"/>
              </a:lnSpc>
            </a:pPr>
            <a:r>
              <a:rPr lang="en-US" altLang="tr-TR" sz="2100" dirty="0" smtClean="0">
                <a:sym typeface="Wingdings" pitchFamily="2" charset="2"/>
              </a:rPr>
              <a:t>ISBN  </a:t>
            </a:r>
            <a:r>
              <a:rPr lang="tr-TR" altLang="tr-TR" sz="2100" dirty="0" smtClean="0">
                <a:sym typeface="Wingdings" pitchFamily="2" charset="2"/>
              </a:rPr>
              <a:t>Yayıncı</a:t>
            </a:r>
            <a:endParaRPr lang="en-US" altLang="tr-TR" sz="2100" dirty="0" smtClean="0">
              <a:sym typeface="Wingdings" pitchFamily="2" charset="2"/>
            </a:endParaRPr>
          </a:p>
          <a:p>
            <a:pPr>
              <a:lnSpc>
                <a:spcPct val="90000"/>
              </a:lnSpc>
            </a:pPr>
            <a:r>
              <a:rPr lang="tr-TR" altLang="tr-TR" sz="2100" dirty="0" smtClean="0">
                <a:sym typeface="Wingdings" pitchFamily="2" charset="2"/>
              </a:rPr>
              <a:t>Yayıncı </a:t>
            </a:r>
            <a:r>
              <a:rPr lang="en-US" altLang="tr-TR" sz="2100" dirty="0" smtClean="0">
                <a:sym typeface="Wingdings" pitchFamily="2" charset="2"/>
              </a:rPr>
              <a:t> </a:t>
            </a:r>
            <a:r>
              <a:rPr lang="en-US" altLang="tr-TR" sz="2100" dirty="0" err="1" smtClean="0">
                <a:sym typeface="Wingdings" pitchFamily="2" charset="2"/>
              </a:rPr>
              <a:t>Adres</a:t>
            </a:r>
            <a:endParaRPr lang="en-US" altLang="tr-TR" sz="2100" dirty="0" smtClean="0"/>
          </a:p>
        </p:txBody>
      </p:sp>
      <p:grpSp>
        <p:nvGrpSpPr>
          <p:cNvPr id="7173" name="Group 4"/>
          <p:cNvGrpSpPr>
            <a:grpSpLocks/>
          </p:cNvGrpSpPr>
          <p:nvPr/>
        </p:nvGrpSpPr>
        <p:grpSpPr bwMode="auto">
          <a:xfrm>
            <a:off x="990600" y="3429000"/>
            <a:ext cx="7315200" cy="1349375"/>
            <a:chOff x="624" y="2160"/>
            <a:chExt cx="4608" cy="850"/>
          </a:xfrm>
        </p:grpSpPr>
        <p:graphicFrame>
          <p:nvGraphicFramePr>
            <p:cNvPr id="7170" name="Object 5"/>
            <p:cNvGraphicFramePr>
              <a:graphicFrameLocks noChangeAspect="1"/>
            </p:cNvGraphicFramePr>
            <p:nvPr>
              <p:extLst>
                <p:ext uri="{D42A27DB-BD31-4B8C-83A1-F6EECF244321}">
                  <p14:modId xmlns:p14="http://schemas.microsoft.com/office/powerpoint/2010/main" val="3836614415"/>
                </p:ext>
              </p:extLst>
            </p:nvPr>
          </p:nvGraphicFramePr>
          <p:xfrm>
            <a:off x="624" y="2160"/>
            <a:ext cx="4608" cy="850"/>
          </p:xfrm>
          <a:graphic>
            <a:graphicData uri="http://schemas.openxmlformats.org/presentationml/2006/ole">
              <mc:AlternateContent xmlns:mc="http://schemas.openxmlformats.org/markup-compatibility/2006">
                <mc:Choice xmlns:v="urn:schemas-microsoft-com:vml" Requires="v">
                  <p:oleObj spid="_x0000_s5124" name="Çalışma Sayfası" r:id="rId3" imgW="2790674" imgH="514350" progId="Excel.Sheet.8">
                    <p:embed/>
                  </p:oleObj>
                </mc:Choice>
                <mc:Fallback>
                  <p:oleObj name="Çalışma Sayfası" r:id="rId3" imgW="2790674" imgH="514350" progId="Excel.Sheet.8">
                    <p:embed/>
                    <p:pic>
                      <p:nvPicPr>
                        <p:cNvPr id="0" name=""/>
                        <p:cNvPicPr>
                          <a:picLocks noChangeAspect="1" noChangeArrowheads="1"/>
                        </p:cNvPicPr>
                        <p:nvPr/>
                      </p:nvPicPr>
                      <p:blipFill>
                        <a:blip r:embed="rId4"/>
                        <a:srcRect/>
                        <a:stretch>
                          <a:fillRect/>
                        </a:stretch>
                      </p:blipFill>
                      <p:spPr bwMode="auto">
                        <a:xfrm>
                          <a:off x="624" y="2160"/>
                          <a:ext cx="4608" cy="850"/>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7175" name="Group 6"/>
            <p:cNvGrpSpPr>
              <a:grpSpLocks/>
            </p:cNvGrpSpPr>
            <p:nvPr/>
          </p:nvGrpSpPr>
          <p:grpSpPr bwMode="auto">
            <a:xfrm>
              <a:off x="1200" y="2544"/>
              <a:ext cx="816" cy="144"/>
              <a:chOff x="1200" y="2448"/>
              <a:chExt cx="816" cy="144"/>
            </a:xfrm>
          </p:grpSpPr>
          <p:sp>
            <p:nvSpPr>
              <p:cNvPr id="7184" name="Line 7"/>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7185" name="Line 8"/>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7186" name="Line 9"/>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7176" name="Group 10"/>
            <p:cNvGrpSpPr>
              <a:grpSpLocks/>
            </p:cNvGrpSpPr>
            <p:nvPr/>
          </p:nvGrpSpPr>
          <p:grpSpPr bwMode="auto">
            <a:xfrm>
              <a:off x="1200" y="2544"/>
              <a:ext cx="2064" cy="144"/>
              <a:chOff x="1200" y="2448"/>
              <a:chExt cx="816" cy="144"/>
            </a:xfrm>
          </p:grpSpPr>
          <p:sp>
            <p:nvSpPr>
              <p:cNvPr id="7181" name="Line 11"/>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7182" name="Line 12"/>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7183" name="Line 13"/>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7177" name="Group 14"/>
            <p:cNvGrpSpPr>
              <a:grpSpLocks/>
            </p:cNvGrpSpPr>
            <p:nvPr/>
          </p:nvGrpSpPr>
          <p:grpSpPr bwMode="auto">
            <a:xfrm>
              <a:off x="3648" y="2544"/>
              <a:ext cx="816" cy="144"/>
              <a:chOff x="1200" y="2448"/>
              <a:chExt cx="816" cy="144"/>
            </a:xfrm>
          </p:grpSpPr>
          <p:sp>
            <p:nvSpPr>
              <p:cNvPr id="7178" name="Line 15"/>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7179" name="Line 16"/>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7180" name="Line 17"/>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sp>
        <p:nvSpPr>
          <p:cNvPr id="174098" name="AutoShape 18"/>
          <p:cNvSpPr>
            <a:spLocks noChangeArrowheads="1"/>
          </p:cNvSpPr>
          <p:nvPr/>
        </p:nvSpPr>
        <p:spPr bwMode="auto">
          <a:xfrm>
            <a:off x="3499757" y="1600200"/>
            <a:ext cx="4953000" cy="2209800"/>
          </a:xfrm>
          <a:prstGeom prst="wedgeEllipseCallout">
            <a:avLst>
              <a:gd name="adj1" fmla="val -45194"/>
              <a:gd name="adj2" fmla="val 50792"/>
            </a:avLst>
          </a:prstGeom>
          <a:solidFill>
            <a:schemeClr val="bg2"/>
          </a:solidFill>
          <a:ln w="12700">
            <a:solidFill>
              <a:schemeClr val="tx2"/>
            </a:solidFill>
            <a:miter lim="800000"/>
            <a:headEnd/>
            <a:tailEnd/>
          </a:ln>
        </p:spPr>
        <p:txBody>
          <a:bodyPr anchor="b"/>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spcBef>
                <a:spcPct val="50000"/>
              </a:spcBef>
            </a:pPr>
            <a:r>
              <a:rPr lang="tr-TR" altLang="tr-TR" b="0">
                <a:solidFill>
                  <a:prstClr val="black"/>
                </a:solidFill>
              </a:rPr>
              <a:t>İlişki en azından1NF özelliklierini taşımaktadır. Birleşik birincil anahtar yoktur. Bu nedenle kısmi bağımlılık olamaz. Bu tablo 2NF’dedir.</a:t>
            </a:r>
            <a:endParaRPr lang="en-US" altLang="tr-TR" b="0">
              <a:solidFill>
                <a:prstClr val="black"/>
              </a:solidFill>
            </a:endParaRPr>
          </a:p>
        </p:txBody>
      </p:sp>
    </p:spTree>
    <p:extLst>
      <p:ext uri="{BB962C8B-B14F-4D97-AF65-F5344CB8AC3E}">
        <p14:creationId xmlns:p14="http://schemas.microsoft.com/office/powerpoint/2010/main" val="1010684425"/>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098"/>
                                        </p:tgtEl>
                                        <p:attrNameLst>
                                          <p:attrName>style.visibility</p:attrName>
                                        </p:attrNameLst>
                                      </p:cBhvr>
                                      <p:to>
                                        <p:strVal val="visible"/>
                                      </p:to>
                                    </p:set>
                                    <p:anim calcmode="lin" valueType="num">
                                      <p:cBhvr additive="base">
                                        <p:cTn id="7" dur="500" fill="hold"/>
                                        <p:tgtEl>
                                          <p:spTgt spid="174098"/>
                                        </p:tgtEl>
                                        <p:attrNameLst>
                                          <p:attrName>ppt_x</p:attrName>
                                        </p:attrNameLst>
                                      </p:cBhvr>
                                      <p:tavLst>
                                        <p:tav tm="0">
                                          <p:val>
                                            <p:strVal val="0-#ppt_w/2"/>
                                          </p:val>
                                        </p:tav>
                                        <p:tav tm="100000">
                                          <p:val>
                                            <p:strVal val="#ppt_x"/>
                                          </p:val>
                                        </p:tav>
                                      </p:tavLst>
                                    </p:anim>
                                    <p:anim calcmode="lin" valueType="num">
                                      <p:cBhvr additive="base">
                                        <p:cTn id="8" dur="500" fill="hold"/>
                                        <p:tgtEl>
                                          <p:spTgt spid="174098"/>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7409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8"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tr-TR" altLang="tr-TR" smtClean="0"/>
              <a:t>Örnek</a:t>
            </a:r>
            <a:endParaRPr lang="en-US" altLang="tr-TR" smtClean="0"/>
          </a:p>
        </p:txBody>
      </p:sp>
      <p:sp>
        <p:nvSpPr>
          <p:cNvPr id="8196" name="Rectangle 3"/>
          <p:cNvSpPr>
            <a:spLocks noGrp="1" noChangeArrowheads="1"/>
          </p:cNvSpPr>
          <p:nvPr>
            <p:ph type="body" idx="1"/>
          </p:nvPr>
        </p:nvSpPr>
        <p:spPr>
          <a:xfrm>
            <a:off x="457200" y="1719263"/>
            <a:ext cx="8229600" cy="1203325"/>
          </a:xfrm>
        </p:spPr>
        <p:txBody>
          <a:bodyPr/>
          <a:lstStyle/>
          <a:p>
            <a:pPr>
              <a:lnSpc>
                <a:spcPct val="90000"/>
              </a:lnSpc>
            </a:pPr>
            <a:r>
              <a:rPr lang="en-US" altLang="tr-TR" sz="2100" dirty="0" smtClean="0"/>
              <a:t>ISBN </a:t>
            </a:r>
            <a:r>
              <a:rPr lang="en-US" altLang="tr-TR" sz="2100" dirty="0" smtClean="0">
                <a:sym typeface="Wingdings" pitchFamily="2" charset="2"/>
              </a:rPr>
              <a:t> </a:t>
            </a:r>
            <a:r>
              <a:rPr lang="tr-TR" altLang="tr-TR" sz="2100" dirty="0" err="1" smtClean="0">
                <a:sym typeface="Wingdings" pitchFamily="2" charset="2"/>
              </a:rPr>
              <a:t>KitapAdı</a:t>
            </a:r>
            <a:endParaRPr lang="en-US" altLang="tr-TR" sz="2100" dirty="0" smtClean="0">
              <a:sym typeface="Wingdings" pitchFamily="2" charset="2"/>
            </a:endParaRPr>
          </a:p>
          <a:p>
            <a:pPr>
              <a:lnSpc>
                <a:spcPct val="90000"/>
              </a:lnSpc>
            </a:pPr>
            <a:r>
              <a:rPr lang="en-US" altLang="tr-TR" sz="2100" dirty="0" smtClean="0">
                <a:sym typeface="Wingdings" pitchFamily="2" charset="2"/>
              </a:rPr>
              <a:t>ISBN  </a:t>
            </a:r>
            <a:r>
              <a:rPr lang="tr-TR" altLang="tr-TR" sz="2100" dirty="0" smtClean="0">
                <a:sym typeface="Wingdings" pitchFamily="2" charset="2"/>
              </a:rPr>
              <a:t>Yayıncı</a:t>
            </a:r>
            <a:endParaRPr lang="en-US" altLang="tr-TR" sz="2100" dirty="0" smtClean="0">
              <a:sym typeface="Wingdings" pitchFamily="2" charset="2"/>
            </a:endParaRPr>
          </a:p>
          <a:p>
            <a:pPr>
              <a:lnSpc>
                <a:spcPct val="90000"/>
              </a:lnSpc>
            </a:pPr>
            <a:r>
              <a:rPr lang="tr-TR" altLang="tr-TR" sz="2100" dirty="0" smtClean="0">
                <a:sym typeface="Wingdings" pitchFamily="2" charset="2"/>
              </a:rPr>
              <a:t>Yayıncı </a:t>
            </a:r>
            <a:r>
              <a:rPr lang="en-US" altLang="tr-TR" sz="2100" dirty="0" smtClean="0">
                <a:sym typeface="Wingdings" pitchFamily="2" charset="2"/>
              </a:rPr>
              <a:t> </a:t>
            </a:r>
            <a:r>
              <a:rPr lang="en-US" altLang="tr-TR" sz="2100" dirty="0" err="1" smtClean="0">
                <a:sym typeface="Wingdings" pitchFamily="2" charset="2"/>
              </a:rPr>
              <a:t>Adres</a:t>
            </a:r>
            <a:endParaRPr lang="en-US" altLang="tr-TR" sz="2100" dirty="0" smtClean="0"/>
          </a:p>
        </p:txBody>
      </p:sp>
      <p:graphicFrame>
        <p:nvGraphicFramePr>
          <p:cNvPr id="8194" name="Object 4"/>
          <p:cNvGraphicFramePr>
            <a:graphicFrameLocks noChangeAspect="1"/>
          </p:cNvGraphicFramePr>
          <p:nvPr>
            <p:extLst>
              <p:ext uri="{D42A27DB-BD31-4B8C-83A1-F6EECF244321}">
                <p14:modId xmlns:p14="http://schemas.microsoft.com/office/powerpoint/2010/main" val="103021258"/>
              </p:ext>
            </p:extLst>
          </p:nvPr>
        </p:nvGraphicFramePr>
        <p:xfrm>
          <a:off x="990600" y="3429000"/>
          <a:ext cx="7315200" cy="1350963"/>
        </p:xfrm>
        <a:graphic>
          <a:graphicData uri="http://schemas.openxmlformats.org/presentationml/2006/ole">
            <mc:AlternateContent xmlns:mc="http://schemas.openxmlformats.org/markup-compatibility/2006">
              <mc:Choice xmlns:v="urn:schemas-microsoft-com:vml" Requires="v">
                <p:oleObj spid="_x0000_s6148" name="Çalışma Sayfası" r:id="rId3" imgW="2790674" imgH="514350" progId="Excel.Sheet.8">
                  <p:embed/>
                </p:oleObj>
              </mc:Choice>
              <mc:Fallback>
                <p:oleObj name="Çalışma Sayfası" r:id="rId3" imgW="2790674" imgH="514350" progId="Excel.Sheet.8">
                  <p:embed/>
                  <p:pic>
                    <p:nvPicPr>
                      <p:cNvPr id="0" name=""/>
                      <p:cNvPicPr>
                        <a:picLocks noChangeAspect="1" noChangeArrowheads="1"/>
                      </p:cNvPicPr>
                      <p:nvPr/>
                    </p:nvPicPr>
                    <p:blipFill>
                      <a:blip r:embed="rId4"/>
                      <a:srcRect/>
                      <a:stretch>
                        <a:fillRect/>
                      </a:stretch>
                    </p:blipFill>
                    <p:spPr bwMode="auto">
                      <a:xfrm>
                        <a:off x="990600" y="3429000"/>
                        <a:ext cx="7315200" cy="1350963"/>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8197" name="Group 5"/>
          <p:cNvGrpSpPr>
            <a:grpSpLocks/>
          </p:cNvGrpSpPr>
          <p:nvPr/>
        </p:nvGrpSpPr>
        <p:grpSpPr bwMode="auto">
          <a:xfrm>
            <a:off x="1905000" y="4038600"/>
            <a:ext cx="5181600" cy="228600"/>
            <a:chOff x="1200" y="2544"/>
            <a:chExt cx="3264" cy="144"/>
          </a:xfrm>
        </p:grpSpPr>
        <p:grpSp>
          <p:nvGrpSpPr>
            <p:cNvPr id="8199" name="Group 6"/>
            <p:cNvGrpSpPr>
              <a:grpSpLocks/>
            </p:cNvGrpSpPr>
            <p:nvPr/>
          </p:nvGrpSpPr>
          <p:grpSpPr bwMode="auto">
            <a:xfrm>
              <a:off x="1200" y="2544"/>
              <a:ext cx="816" cy="144"/>
              <a:chOff x="1200" y="2448"/>
              <a:chExt cx="816" cy="144"/>
            </a:xfrm>
          </p:grpSpPr>
          <p:sp>
            <p:nvSpPr>
              <p:cNvPr id="8208" name="Line 7"/>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8209" name="Line 8"/>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8210" name="Line 9"/>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8200" name="Group 10"/>
            <p:cNvGrpSpPr>
              <a:grpSpLocks/>
            </p:cNvGrpSpPr>
            <p:nvPr/>
          </p:nvGrpSpPr>
          <p:grpSpPr bwMode="auto">
            <a:xfrm>
              <a:off x="1200" y="2544"/>
              <a:ext cx="2064" cy="144"/>
              <a:chOff x="1200" y="2448"/>
              <a:chExt cx="816" cy="144"/>
            </a:xfrm>
          </p:grpSpPr>
          <p:sp>
            <p:nvSpPr>
              <p:cNvPr id="8205" name="Line 11"/>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8206" name="Line 12"/>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8207" name="Line 13"/>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8201" name="Group 14"/>
            <p:cNvGrpSpPr>
              <a:grpSpLocks/>
            </p:cNvGrpSpPr>
            <p:nvPr/>
          </p:nvGrpSpPr>
          <p:grpSpPr bwMode="auto">
            <a:xfrm>
              <a:off x="3648" y="2544"/>
              <a:ext cx="816" cy="144"/>
              <a:chOff x="1200" y="2448"/>
              <a:chExt cx="816" cy="144"/>
            </a:xfrm>
          </p:grpSpPr>
          <p:sp>
            <p:nvSpPr>
              <p:cNvPr id="8202" name="Line 15"/>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8203" name="Line 16"/>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8204" name="Line 17"/>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sp>
        <p:nvSpPr>
          <p:cNvPr id="175122" name="AutoShape 18"/>
          <p:cNvSpPr>
            <a:spLocks noChangeArrowheads="1"/>
          </p:cNvSpPr>
          <p:nvPr/>
        </p:nvSpPr>
        <p:spPr bwMode="auto">
          <a:xfrm>
            <a:off x="3657600" y="1447800"/>
            <a:ext cx="5486400" cy="2362200"/>
          </a:xfrm>
          <a:prstGeom prst="wedgeEllipseCallout">
            <a:avLst>
              <a:gd name="adj1" fmla="val -33449"/>
              <a:gd name="adj2" fmla="val 59273"/>
            </a:avLst>
          </a:prstGeom>
          <a:solidFill>
            <a:schemeClr val="bg2"/>
          </a:solidFill>
          <a:ln w="12700">
            <a:solidFill>
              <a:schemeClr val="tx2"/>
            </a:solidFill>
            <a:miter lim="800000"/>
            <a:headEnd/>
            <a:tailEnd/>
          </a:ln>
        </p:spPr>
        <p:txBody>
          <a:bodyPr anchor="b"/>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dirty="0" smtClean="0">
                <a:solidFill>
                  <a:prstClr val="black"/>
                </a:solidFill>
                <a:sym typeface="Wingdings" pitchFamily="2" charset="2"/>
              </a:rPr>
              <a:t>Yayıncı  </a:t>
            </a:r>
            <a:r>
              <a:rPr lang="tr-TR" altLang="tr-TR" dirty="0" smtClean="0">
                <a:solidFill>
                  <a:srgbClr val="1F497D"/>
                </a:solidFill>
              </a:rPr>
              <a:t>anahtar </a:t>
            </a:r>
            <a:r>
              <a:rPr lang="tr-TR" altLang="tr-TR" dirty="0">
                <a:solidFill>
                  <a:srgbClr val="1F497D"/>
                </a:solidFill>
              </a:rPr>
              <a:t>olmayan bir alandır ve diğer anahtar olmayan bir alan olan adresi belirlemektedir.</a:t>
            </a:r>
            <a:r>
              <a:rPr lang="en-US" altLang="tr-TR" dirty="0">
                <a:solidFill>
                  <a:srgbClr val="1F497D"/>
                </a:solidFill>
              </a:rPr>
              <a:t> </a:t>
            </a:r>
            <a:r>
              <a:rPr lang="tr-TR" altLang="tr-TR" dirty="0">
                <a:solidFill>
                  <a:srgbClr val="1F497D"/>
                </a:solidFill>
              </a:rPr>
              <a:t>Geçişken bağımlılık söz konusudur. İlişki 3NF’de değildir.</a:t>
            </a:r>
            <a:endParaRPr lang="en-US" altLang="tr-TR" dirty="0">
              <a:solidFill>
                <a:srgbClr val="1F497D"/>
              </a:solidFill>
            </a:endParaRPr>
          </a:p>
        </p:txBody>
      </p:sp>
    </p:spTree>
    <p:extLst>
      <p:ext uri="{BB962C8B-B14F-4D97-AF65-F5344CB8AC3E}">
        <p14:creationId xmlns:p14="http://schemas.microsoft.com/office/powerpoint/2010/main" val="1183798929"/>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5122"/>
                                        </p:tgtEl>
                                        <p:attrNameLst>
                                          <p:attrName>style.visibility</p:attrName>
                                        </p:attrNameLst>
                                      </p:cBhvr>
                                      <p:to>
                                        <p:strVal val="visible"/>
                                      </p:to>
                                    </p:set>
                                    <p:anim calcmode="lin" valueType="num">
                                      <p:cBhvr additive="base">
                                        <p:cTn id="7" dur="500" fill="hold"/>
                                        <p:tgtEl>
                                          <p:spTgt spid="175122"/>
                                        </p:tgtEl>
                                        <p:attrNameLst>
                                          <p:attrName>ppt_x</p:attrName>
                                        </p:attrNameLst>
                                      </p:cBhvr>
                                      <p:tavLst>
                                        <p:tav tm="0">
                                          <p:val>
                                            <p:strVal val="0-#ppt_w/2"/>
                                          </p:val>
                                        </p:tav>
                                        <p:tav tm="100000">
                                          <p:val>
                                            <p:strVal val="#ppt_x"/>
                                          </p:val>
                                        </p:tav>
                                      </p:tavLst>
                                    </p:anim>
                                    <p:anim calcmode="lin" valueType="num">
                                      <p:cBhvr additive="base">
                                        <p:cTn id="8" dur="500" fill="hold"/>
                                        <p:tgtEl>
                                          <p:spTgt spid="175122"/>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7512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22"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tr-TR" altLang="tr-TR" smtClean="0"/>
              <a:t>Örnek</a:t>
            </a:r>
            <a:endParaRPr lang="en-US" altLang="tr-TR" smtClean="0"/>
          </a:p>
        </p:txBody>
      </p:sp>
      <p:sp>
        <p:nvSpPr>
          <p:cNvPr id="9220" name="Rectangle 3"/>
          <p:cNvSpPr>
            <a:spLocks noGrp="1" noChangeArrowheads="1"/>
          </p:cNvSpPr>
          <p:nvPr>
            <p:ph type="body" idx="1"/>
          </p:nvPr>
        </p:nvSpPr>
        <p:spPr>
          <a:xfrm>
            <a:off x="457200" y="1719263"/>
            <a:ext cx="8229600" cy="1203325"/>
          </a:xfrm>
        </p:spPr>
        <p:txBody>
          <a:bodyPr/>
          <a:lstStyle/>
          <a:p>
            <a:pPr>
              <a:lnSpc>
                <a:spcPct val="90000"/>
              </a:lnSpc>
            </a:pPr>
            <a:r>
              <a:rPr lang="en-US" altLang="tr-TR" sz="2100" dirty="0" smtClean="0"/>
              <a:t>ISBN </a:t>
            </a:r>
            <a:r>
              <a:rPr lang="en-US" altLang="tr-TR" sz="2100" dirty="0" smtClean="0">
                <a:sym typeface="Wingdings" pitchFamily="2" charset="2"/>
              </a:rPr>
              <a:t> </a:t>
            </a:r>
            <a:r>
              <a:rPr lang="tr-TR" altLang="tr-TR" sz="2100" dirty="0" err="1" smtClean="0">
                <a:sym typeface="Wingdings" pitchFamily="2" charset="2"/>
              </a:rPr>
              <a:t>KitapAdı</a:t>
            </a:r>
            <a:endParaRPr lang="en-US" altLang="tr-TR" sz="2100" dirty="0" smtClean="0">
              <a:sym typeface="Wingdings" pitchFamily="2" charset="2"/>
            </a:endParaRPr>
          </a:p>
          <a:p>
            <a:pPr>
              <a:lnSpc>
                <a:spcPct val="90000"/>
              </a:lnSpc>
            </a:pPr>
            <a:r>
              <a:rPr lang="en-US" altLang="tr-TR" sz="2100" dirty="0" smtClean="0">
                <a:sym typeface="Wingdings" pitchFamily="2" charset="2"/>
              </a:rPr>
              <a:t>ISBN  </a:t>
            </a:r>
            <a:r>
              <a:rPr lang="tr-TR" altLang="tr-TR" sz="2100" dirty="0" smtClean="0">
                <a:sym typeface="Wingdings" pitchFamily="2" charset="2"/>
              </a:rPr>
              <a:t>Yayıncı</a:t>
            </a:r>
            <a:endParaRPr lang="en-US" altLang="tr-TR" sz="2100" dirty="0" smtClean="0">
              <a:sym typeface="Wingdings" pitchFamily="2" charset="2"/>
            </a:endParaRPr>
          </a:p>
          <a:p>
            <a:pPr>
              <a:lnSpc>
                <a:spcPct val="90000"/>
              </a:lnSpc>
            </a:pPr>
            <a:r>
              <a:rPr lang="tr-TR" altLang="tr-TR" sz="2100" dirty="0" smtClean="0">
                <a:sym typeface="Wingdings" pitchFamily="2" charset="2"/>
              </a:rPr>
              <a:t>Yayıncı </a:t>
            </a:r>
            <a:r>
              <a:rPr lang="en-US" altLang="tr-TR" sz="2100" dirty="0" smtClean="0">
                <a:sym typeface="Wingdings" pitchFamily="2" charset="2"/>
              </a:rPr>
              <a:t> </a:t>
            </a:r>
            <a:r>
              <a:rPr lang="en-US" altLang="tr-TR" sz="2100" dirty="0" err="1" smtClean="0">
                <a:sym typeface="Wingdings" pitchFamily="2" charset="2"/>
              </a:rPr>
              <a:t>Adres</a:t>
            </a:r>
            <a:endParaRPr lang="en-US" altLang="tr-TR" sz="2100" dirty="0" smtClean="0"/>
          </a:p>
        </p:txBody>
      </p:sp>
      <p:graphicFrame>
        <p:nvGraphicFramePr>
          <p:cNvPr id="9218" name="Object 4"/>
          <p:cNvGraphicFramePr>
            <a:graphicFrameLocks noChangeAspect="1"/>
          </p:cNvGraphicFramePr>
          <p:nvPr>
            <p:extLst>
              <p:ext uri="{D42A27DB-BD31-4B8C-83A1-F6EECF244321}">
                <p14:modId xmlns:p14="http://schemas.microsoft.com/office/powerpoint/2010/main" val="3190082523"/>
              </p:ext>
            </p:extLst>
          </p:nvPr>
        </p:nvGraphicFramePr>
        <p:xfrm>
          <a:off x="990600" y="3429000"/>
          <a:ext cx="7315200" cy="1347788"/>
        </p:xfrm>
        <a:graphic>
          <a:graphicData uri="http://schemas.openxmlformats.org/presentationml/2006/ole">
            <mc:AlternateContent xmlns:mc="http://schemas.openxmlformats.org/markup-compatibility/2006">
              <mc:Choice xmlns:v="urn:schemas-microsoft-com:vml" Requires="v">
                <p:oleObj spid="_x0000_s7172" name="Çalışma Sayfası" r:id="rId3" imgW="2790674" imgH="514350" progId="Excel.Sheet.8">
                  <p:embed/>
                </p:oleObj>
              </mc:Choice>
              <mc:Fallback>
                <p:oleObj name="Çalışma Sayfası" r:id="rId3" imgW="2790674" imgH="514350" progId="Excel.Sheet.8">
                  <p:embed/>
                  <p:pic>
                    <p:nvPicPr>
                      <p:cNvPr id="0" name=""/>
                      <p:cNvPicPr>
                        <a:picLocks noChangeAspect="1" noChangeArrowheads="1"/>
                      </p:cNvPicPr>
                      <p:nvPr/>
                    </p:nvPicPr>
                    <p:blipFill>
                      <a:blip r:embed="rId4"/>
                      <a:srcRect/>
                      <a:stretch>
                        <a:fillRect/>
                      </a:stretch>
                    </p:blipFill>
                    <p:spPr bwMode="auto">
                      <a:xfrm>
                        <a:off x="990600" y="3429000"/>
                        <a:ext cx="7315200" cy="1347788"/>
                      </a:xfrm>
                      <a:prstGeom prst="rect">
                        <a:avLst/>
                      </a:prstGeom>
                      <a:noFill/>
                      <a:ln>
                        <a:noFill/>
                      </a:ln>
                      <a:effectLst/>
                      <a:extLst>
                        <a:ext uri="{909E8E84-426E-40DD-AFC4-6F175D3DCCD1}">
                          <a14:hiddenFill xmlns:a14="http://schemas.microsoft.com/office/drawing/2010/main">
                            <a:solidFill>
                              <a:srgbClr val="B2B2B2">
                                <a:alpha val="50000"/>
                              </a:srgbClr>
                            </a:solidFill>
                          </a14:hiddenFill>
                        </a:ext>
                        <a:ext uri="{91240B29-F687-4F45-9708-019B960494DF}">
                          <a14:hiddenLine xmlns:a14="http://schemas.microsoft.com/office/drawing/2010/main" w="12700">
                            <a:solidFill>
                              <a:srgbClr val="3333CC"/>
                            </a:solidFill>
                            <a:miter lim="800000"/>
                            <a:headEnd/>
                            <a:tailEnd/>
                          </a14:hiddenLine>
                        </a:ext>
                        <a:ext uri="{AF507438-7753-43E0-B8FC-AC1667EBCBE1}">
                          <a14:hiddenEffects xmlns:a14="http://schemas.microsoft.com/office/drawing/2010/main">
                            <a:effectLst>
                              <a:outerShdw dist="45791" dir="2021404" algn="ctr" rotWithShape="0">
                                <a:srgbClr val="9999FF"/>
                              </a:outerShdw>
                            </a:effectLst>
                          </a14:hiddenEffects>
                        </a:ext>
                      </a:extLst>
                    </p:spPr>
                  </p:pic>
                </p:oleObj>
              </mc:Fallback>
            </mc:AlternateContent>
          </a:graphicData>
        </a:graphic>
      </p:graphicFrame>
      <p:grpSp>
        <p:nvGrpSpPr>
          <p:cNvPr id="9221" name="Group 5"/>
          <p:cNvGrpSpPr>
            <a:grpSpLocks/>
          </p:cNvGrpSpPr>
          <p:nvPr/>
        </p:nvGrpSpPr>
        <p:grpSpPr bwMode="auto">
          <a:xfrm>
            <a:off x="1905000" y="4038600"/>
            <a:ext cx="5181600" cy="228600"/>
            <a:chOff x="1200" y="2544"/>
            <a:chExt cx="3264" cy="144"/>
          </a:xfrm>
        </p:grpSpPr>
        <p:grpSp>
          <p:nvGrpSpPr>
            <p:cNvPr id="9223" name="Group 6"/>
            <p:cNvGrpSpPr>
              <a:grpSpLocks/>
            </p:cNvGrpSpPr>
            <p:nvPr/>
          </p:nvGrpSpPr>
          <p:grpSpPr bwMode="auto">
            <a:xfrm>
              <a:off x="1200" y="2544"/>
              <a:ext cx="816" cy="144"/>
              <a:chOff x="1200" y="2448"/>
              <a:chExt cx="816" cy="144"/>
            </a:xfrm>
          </p:grpSpPr>
          <p:sp>
            <p:nvSpPr>
              <p:cNvPr id="9232" name="Line 7"/>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9233" name="Line 8"/>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9234" name="Line 9"/>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9224" name="Group 10"/>
            <p:cNvGrpSpPr>
              <a:grpSpLocks/>
            </p:cNvGrpSpPr>
            <p:nvPr/>
          </p:nvGrpSpPr>
          <p:grpSpPr bwMode="auto">
            <a:xfrm>
              <a:off x="1200" y="2544"/>
              <a:ext cx="2064" cy="144"/>
              <a:chOff x="1200" y="2448"/>
              <a:chExt cx="816" cy="144"/>
            </a:xfrm>
          </p:grpSpPr>
          <p:sp>
            <p:nvSpPr>
              <p:cNvPr id="9229" name="Line 11"/>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9230" name="Line 12"/>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9231" name="Line 13"/>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nvGrpSpPr>
            <p:cNvPr id="9225" name="Group 14"/>
            <p:cNvGrpSpPr>
              <a:grpSpLocks/>
            </p:cNvGrpSpPr>
            <p:nvPr/>
          </p:nvGrpSpPr>
          <p:grpSpPr bwMode="auto">
            <a:xfrm>
              <a:off x="3648" y="2544"/>
              <a:ext cx="816" cy="144"/>
              <a:chOff x="1200" y="2448"/>
              <a:chExt cx="816" cy="144"/>
            </a:xfrm>
          </p:grpSpPr>
          <p:sp>
            <p:nvSpPr>
              <p:cNvPr id="9226" name="Line 15"/>
              <p:cNvSpPr>
                <a:spLocks noChangeShapeType="1"/>
              </p:cNvSpPr>
              <p:nvPr/>
            </p:nvSpPr>
            <p:spPr bwMode="auto">
              <a:xfrm flipV="1">
                <a:off x="1200" y="2448"/>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9227" name="Line 16"/>
              <p:cNvSpPr>
                <a:spLocks noChangeShapeType="1"/>
              </p:cNvSpPr>
              <p:nvPr/>
            </p:nvSpPr>
            <p:spPr bwMode="auto">
              <a:xfrm flipH="1">
                <a:off x="1200" y="2448"/>
                <a:ext cx="8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sp>
            <p:nvSpPr>
              <p:cNvPr id="9228" name="Line 17"/>
              <p:cNvSpPr>
                <a:spLocks noChangeShapeType="1"/>
              </p:cNvSpPr>
              <p:nvPr/>
            </p:nvSpPr>
            <p:spPr bwMode="auto">
              <a:xfrm>
                <a:off x="2016" y="2448"/>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tr-TR">
                  <a:solidFill>
                    <a:prstClr val="black"/>
                  </a:solidFill>
                </a:endParaRPr>
              </a:p>
            </p:txBody>
          </p:sp>
        </p:grpSp>
      </p:grpSp>
      <p:sp>
        <p:nvSpPr>
          <p:cNvPr id="176146" name="AutoShape 18"/>
          <p:cNvSpPr>
            <a:spLocks noChangeArrowheads="1"/>
          </p:cNvSpPr>
          <p:nvPr/>
        </p:nvSpPr>
        <p:spPr bwMode="auto">
          <a:xfrm>
            <a:off x="3581400" y="1447800"/>
            <a:ext cx="4953000" cy="1676400"/>
          </a:xfrm>
          <a:prstGeom prst="wedgeEllipseCallout">
            <a:avLst>
              <a:gd name="adj1" fmla="val -23463"/>
              <a:gd name="adj2" fmla="val 85699"/>
            </a:avLst>
          </a:prstGeom>
          <a:solidFill>
            <a:schemeClr val="bg2"/>
          </a:solidFill>
          <a:ln w="12700">
            <a:solidFill>
              <a:schemeClr val="tx2"/>
            </a:solidFill>
            <a:miter lim="800000"/>
            <a:headEnd/>
            <a:tailEnd/>
          </a:ln>
        </p:spPr>
        <p:txBody>
          <a:bodyPr anchor="b"/>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a:solidFill>
                  <a:srgbClr val="1F497D"/>
                </a:solidFill>
              </a:rPr>
              <a:t>Sonuç olarak bu tablo</a:t>
            </a:r>
            <a:r>
              <a:rPr lang="en-US" altLang="tr-TR">
                <a:solidFill>
                  <a:srgbClr val="1F497D"/>
                </a:solidFill>
              </a:rPr>
              <a:t> 2NF</a:t>
            </a:r>
            <a:r>
              <a:rPr lang="tr-TR" altLang="tr-TR">
                <a:solidFill>
                  <a:srgbClr val="1F497D"/>
                </a:solidFill>
              </a:rPr>
              <a:t>’dedir</a:t>
            </a:r>
            <a:r>
              <a:rPr lang="en-US" altLang="tr-TR">
                <a:solidFill>
                  <a:srgbClr val="1F497D"/>
                </a:solidFill>
              </a:rPr>
              <a:t>.</a:t>
            </a:r>
          </a:p>
        </p:txBody>
      </p:sp>
    </p:spTree>
    <p:extLst>
      <p:ext uri="{BB962C8B-B14F-4D97-AF65-F5344CB8AC3E}">
        <p14:creationId xmlns:p14="http://schemas.microsoft.com/office/powerpoint/2010/main" val="1359296374"/>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6146"/>
                                        </p:tgtEl>
                                        <p:attrNameLst>
                                          <p:attrName>style.visibility</p:attrName>
                                        </p:attrNameLst>
                                      </p:cBhvr>
                                      <p:to>
                                        <p:strVal val="visible"/>
                                      </p:to>
                                    </p:set>
                                    <p:anim calcmode="lin" valueType="num">
                                      <p:cBhvr additive="base">
                                        <p:cTn id="7" dur="500" fill="hold"/>
                                        <p:tgtEl>
                                          <p:spTgt spid="176146"/>
                                        </p:tgtEl>
                                        <p:attrNameLst>
                                          <p:attrName>ppt_x</p:attrName>
                                        </p:attrNameLst>
                                      </p:cBhvr>
                                      <p:tavLst>
                                        <p:tav tm="0">
                                          <p:val>
                                            <p:strVal val="0-#ppt_w/2"/>
                                          </p:val>
                                        </p:tav>
                                        <p:tav tm="100000">
                                          <p:val>
                                            <p:strVal val="#ppt_x"/>
                                          </p:val>
                                        </p:tav>
                                      </p:tavLst>
                                    </p:anim>
                                    <p:anim calcmode="lin" valueType="num">
                                      <p:cBhvr additive="base">
                                        <p:cTn id="8" dur="500" fill="hold"/>
                                        <p:tgtEl>
                                          <p:spTgt spid="176146"/>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7614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6"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Başlık 1"/>
          <p:cNvSpPr>
            <a:spLocks noGrp="1"/>
          </p:cNvSpPr>
          <p:nvPr>
            <p:ph type="title"/>
          </p:nvPr>
        </p:nvSpPr>
        <p:spPr/>
        <p:txBody>
          <a:bodyPr/>
          <a:lstStyle/>
          <a:p>
            <a:r>
              <a:rPr lang="tr-TR" altLang="tr-TR" dirty="0" smtClean="0"/>
              <a:t>ÖDEV</a:t>
            </a:r>
          </a:p>
        </p:txBody>
      </p:sp>
      <p:sp>
        <p:nvSpPr>
          <p:cNvPr id="117763" name="İçerik Yer Tutucusu 2"/>
          <p:cNvSpPr>
            <a:spLocks noGrp="1"/>
          </p:cNvSpPr>
          <p:nvPr>
            <p:ph idx="1"/>
          </p:nvPr>
        </p:nvSpPr>
        <p:spPr/>
        <p:txBody>
          <a:bodyPr/>
          <a:lstStyle/>
          <a:p>
            <a:r>
              <a:rPr lang="tr-TR" altLang="tr-TR" dirty="0" smtClean="0"/>
              <a:t>Öğrenci No,  Öğrenci Adı, Ders Adı, Dersin Kredisi bilgilerini tutacak bir tablo için tasarım yapalım</a:t>
            </a:r>
          </a:p>
        </p:txBody>
      </p:sp>
      <p:sp>
        <p:nvSpPr>
          <p:cNvPr id="117764"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92590A1B-7A43-4FF0-89F2-8BA532C55B6C}" type="slidenum">
              <a:rPr lang="tr-TR" altLang="en-US" b="0" smtClean="0">
                <a:solidFill>
                  <a:prstClr val="black"/>
                </a:solidFill>
              </a:rPr>
              <a:pPr eaLnBrk="1" hangingPunct="1"/>
              <a:t>26</a:t>
            </a:fld>
            <a:endParaRPr lang="tr-TR" altLang="en-US" b="0" smtClean="0">
              <a:solidFill>
                <a:prstClr val="black"/>
              </a:solidFill>
            </a:endParaRPr>
          </a:p>
        </p:txBody>
      </p:sp>
    </p:spTree>
    <p:extLst>
      <p:ext uri="{BB962C8B-B14F-4D97-AF65-F5344CB8AC3E}">
        <p14:creationId xmlns:p14="http://schemas.microsoft.com/office/powerpoint/2010/main" val="776046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SQL NEDİR</a:t>
            </a:r>
            <a:endParaRPr lang="tr-TR" dirty="0"/>
          </a:p>
        </p:txBody>
      </p:sp>
      <p:sp>
        <p:nvSpPr>
          <p:cNvPr id="3" name="İçerik Yer Tutucusu 2"/>
          <p:cNvSpPr>
            <a:spLocks noGrp="1"/>
          </p:cNvSpPr>
          <p:nvPr>
            <p:ph idx="1"/>
          </p:nvPr>
        </p:nvSpPr>
        <p:spPr/>
        <p:txBody>
          <a:bodyPr/>
          <a:lstStyle/>
          <a:p>
            <a:pPr>
              <a:lnSpc>
                <a:spcPct val="90000"/>
              </a:lnSpc>
            </a:pPr>
            <a:r>
              <a:rPr lang="tr-TR" altLang="tr-TR" b="1" dirty="0"/>
              <a:t>SQL Yapısal sorgulama dili (SQL - </a:t>
            </a:r>
            <a:r>
              <a:rPr lang="tr-TR" altLang="tr-TR" b="1" dirty="0" err="1"/>
              <a:t>Structured</a:t>
            </a:r>
            <a:r>
              <a:rPr lang="tr-TR" altLang="tr-TR" b="1" dirty="0"/>
              <a:t> Query Language</a:t>
            </a:r>
            <a:r>
              <a:rPr lang="tr-TR" altLang="tr-TR" dirty="0"/>
              <a:t>) ilişkisel veri tabanı dilidir. SQL veri tabanında yeni tablo oluşturma, veri ekleme, silme, düzeltme, güncelleme, sorgulama ve koruma ve daha çok sayıda işlemin bir anda yapılmasını sağlar. </a:t>
            </a:r>
          </a:p>
          <a:p>
            <a:pPr>
              <a:lnSpc>
                <a:spcPct val="90000"/>
              </a:lnSpc>
            </a:pPr>
            <a:r>
              <a:rPr lang="tr-TR" altLang="zh-CN" dirty="0"/>
              <a:t>SQL dili IBM	tarafından 1979’da oluşturulduktan sonra SQL dilinin kullanımındaki farklılıkları ortadan kaldırmak ve bu konuda bir standart yakalamak için 1983 yılında ANSI ve ISO bir araya gelerek bir çalışma başlatmış ve 1987 yılında resmi olmayan ilk SQL standardı olan SQL1'i ortaya çıkarmıştır</a:t>
            </a: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27</a:t>
            </a:fld>
            <a:endParaRPr lang="tr-TR">
              <a:solidFill>
                <a:prstClr val="black">
                  <a:tint val="75000"/>
                </a:prstClr>
              </a:solidFill>
            </a:endParaRPr>
          </a:p>
        </p:txBody>
      </p:sp>
    </p:spTree>
    <p:extLst>
      <p:ext uri="{BB962C8B-B14F-4D97-AF65-F5344CB8AC3E}">
        <p14:creationId xmlns:p14="http://schemas.microsoft.com/office/powerpoint/2010/main" val="8607115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SQL NEDİR</a:t>
            </a:r>
          </a:p>
        </p:txBody>
      </p:sp>
      <p:sp>
        <p:nvSpPr>
          <p:cNvPr id="3" name="İçerik Yer Tutucusu 2"/>
          <p:cNvSpPr>
            <a:spLocks noGrp="1"/>
          </p:cNvSpPr>
          <p:nvPr>
            <p:ph idx="1"/>
          </p:nvPr>
        </p:nvSpPr>
        <p:spPr/>
        <p:txBody>
          <a:bodyPr/>
          <a:lstStyle/>
          <a:p>
            <a:pPr>
              <a:lnSpc>
                <a:spcPct val="80000"/>
              </a:lnSpc>
            </a:pPr>
            <a:r>
              <a:rPr lang="tr-TR" altLang="tr-TR" dirty="0"/>
              <a:t>Yeni gelişmeler karşısında SQL diline bir çok yeni özellikler (özellikle nesneye yönelik olmak üzere) eklenmiş ve yeni uygulamaların ihtiyaçlarını karşılamak için yeni eklentiler yapılmıştır. Böylece resmi olmamakla beraber SQL3 ortaya çıkmış oldu. </a:t>
            </a:r>
          </a:p>
          <a:p>
            <a:pPr>
              <a:lnSpc>
                <a:spcPct val="80000"/>
              </a:lnSpc>
            </a:pPr>
            <a:r>
              <a:rPr lang="tr-TR" altLang="tr-TR" dirty="0"/>
              <a:t>SQL, isminin belirttiği gibi sadece bir veri tabanı sorgulamak ve onun verisini idare etmek için değil onu tanımlamak için de kullanılır. SQL aslında iki alandan meydana gelmiştir. </a:t>
            </a:r>
          </a:p>
          <a:p>
            <a:pPr>
              <a:lnSpc>
                <a:spcPct val="80000"/>
              </a:lnSpc>
            </a:pPr>
            <a:r>
              <a:rPr lang="tr-TR" altLang="tr-TR" dirty="0"/>
              <a:t>Veri tabanı ve tabloların oluşturulması için komutlar içeren kısmı </a:t>
            </a:r>
          </a:p>
          <a:p>
            <a:pPr>
              <a:lnSpc>
                <a:spcPct val="80000"/>
              </a:lnSpc>
            </a:pPr>
            <a:r>
              <a:rPr lang="tr-TR" altLang="tr-TR" dirty="0"/>
              <a:t>Sorgu komutları içeren kısmı </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28</a:t>
            </a:fld>
            <a:endParaRPr lang="tr-TR">
              <a:solidFill>
                <a:prstClr val="black">
                  <a:tint val="75000"/>
                </a:prstClr>
              </a:solidFill>
            </a:endParaRPr>
          </a:p>
        </p:txBody>
      </p:sp>
    </p:spTree>
    <p:extLst>
      <p:ext uri="{BB962C8B-B14F-4D97-AF65-F5344CB8AC3E}">
        <p14:creationId xmlns:p14="http://schemas.microsoft.com/office/powerpoint/2010/main" val="25658520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42908F7E-51F8-4D24-9168-E89B1FC8D4FA}" type="slidenum">
              <a:rPr lang="tr-TR" altLang="en-US" b="0" smtClean="0">
                <a:solidFill>
                  <a:prstClr val="black"/>
                </a:solidFill>
              </a:rPr>
              <a:pPr eaLnBrk="1" hangingPunct="1"/>
              <a:t>29</a:t>
            </a:fld>
            <a:endParaRPr lang="tr-TR" altLang="en-US" b="0" smtClean="0">
              <a:solidFill>
                <a:prstClr val="black"/>
              </a:solidFill>
            </a:endParaRPr>
          </a:p>
        </p:txBody>
      </p:sp>
      <p:sp>
        <p:nvSpPr>
          <p:cNvPr id="9219" name="Rectangle 2"/>
          <p:cNvSpPr>
            <a:spLocks noGrp="1" noChangeArrowheads="1"/>
          </p:cNvSpPr>
          <p:nvPr>
            <p:ph type="title"/>
          </p:nvPr>
        </p:nvSpPr>
        <p:spPr/>
        <p:txBody>
          <a:bodyPr/>
          <a:lstStyle/>
          <a:p>
            <a:pPr eaLnBrk="1" hangingPunct="1"/>
            <a:r>
              <a:rPr lang="tr-TR" altLang="tr-TR" smtClean="0"/>
              <a:t>SQL</a:t>
            </a:r>
          </a:p>
        </p:txBody>
      </p:sp>
      <p:sp>
        <p:nvSpPr>
          <p:cNvPr id="9220" name="Rectangle 3"/>
          <p:cNvSpPr>
            <a:spLocks noGrp="1" noChangeArrowheads="1"/>
          </p:cNvSpPr>
          <p:nvPr>
            <p:ph type="body" idx="1"/>
          </p:nvPr>
        </p:nvSpPr>
        <p:spPr/>
        <p:txBody>
          <a:bodyPr/>
          <a:lstStyle/>
          <a:p>
            <a:pPr algn="just" eaLnBrk="1" hangingPunct="1"/>
            <a:r>
              <a:rPr lang="en-US" altLang="tr-TR" b="1" dirty="0" smtClean="0"/>
              <a:t>SQL </a:t>
            </a:r>
            <a:r>
              <a:rPr lang="tr-TR" altLang="tr-TR" b="1" dirty="0" smtClean="0"/>
              <a:t>öğrenmek kolaydır</a:t>
            </a:r>
            <a:r>
              <a:rPr lang="en-US" altLang="tr-TR" b="1" dirty="0" smtClean="0"/>
              <a:t>:</a:t>
            </a:r>
          </a:p>
          <a:p>
            <a:pPr algn="just" eaLnBrk="1" hangingPunct="1">
              <a:lnSpc>
                <a:spcPct val="0"/>
              </a:lnSpc>
            </a:pPr>
            <a:endParaRPr lang="en-US" altLang="tr-TR" b="1" dirty="0" smtClean="0"/>
          </a:p>
          <a:p>
            <a:pPr lvl="1" algn="just" eaLnBrk="1" hangingPunct="1"/>
            <a:r>
              <a:rPr lang="tr-TR" altLang="tr-TR" b="1" dirty="0" err="1" smtClean="0"/>
              <a:t>Yordamsal</a:t>
            </a:r>
            <a:r>
              <a:rPr lang="tr-TR" altLang="tr-TR" b="1" dirty="0" smtClean="0"/>
              <a:t> olmayan dildir</a:t>
            </a:r>
            <a:r>
              <a:rPr lang="en-US" altLang="tr-TR" b="1" dirty="0" smtClean="0"/>
              <a:t> – </a:t>
            </a:r>
            <a:r>
              <a:rPr lang="tr-TR" altLang="tr-TR" b="1" i="1" dirty="0" smtClean="0"/>
              <a:t>hangi</a:t>
            </a:r>
            <a:r>
              <a:rPr lang="tr-TR" altLang="tr-TR" b="1" dirty="0" smtClean="0"/>
              <a:t> bilginin gerektiğinin belirlenmesi yeterlidir, bu bilginin </a:t>
            </a:r>
            <a:r>
              <a:rPr lang="tr-TR" altLang="tr-TR" b="1" i="1" dirty="0" smtClean="0"/>
              <a:t>nasıl</a:t>
            </a:r>
            <a:r>
              <a:rPr lang="tr-TR" altLang="tr-TR" b="1" dirty="0" smtClean="0"/>
              <a:t> alındığının gösterilmesine ihtiyaç yoktur</a:t>
            </a:r>
            <a:r>
              <a:rPr lang="en-US" altLang="tr-TR" b="1" dirty="0" smtClean="0"/>
              <a:t>;</a:t>
            </a:r>
          </a:p>
          <a:p>
            <a:pPr algn="just" eaLnBrk="1" hangingPunct="1"/>
            <a:r>
              <a:rPr lang="tr-TR" altLang="tr-TR" b="1" dirty="0" smtClean="0"/>
              <a:t>SQL cümlesinin bileşenleri, sabit karakter türündekiler dışında büyük-küçük harflere duyarsızdır  </a:t>
            </a:r>
            <a:endParaRPr lang="en-US" altLang="tr-TR" b="1" dirty="0" smtClean="0"/>
          </a:p>
          <a:p>
            <a:pPr lvl="1" algn="just" eaLnBrk="1" hangingPunct="1"/>
            <a:endParaRPr lang="en-US" altLang="tr-TR" b="1" dirty="0" smtClean="0"/>
          </a:p>
          <a:p>
            <a:pPr eaLnBrk="1" hangingPunct="1"/>
            <a:endParaRPr lang="tr-TR" altLang="tr-TR" dirty="0" smtClean="0"/>
          </a:p>
        </p:txBody>
      </p:sp>
    </p:spTree>
    <p:extLst>
      <p:ext uri="{BB962C8B-B14F-4D97-AF65-F5344CB8AC3E}">
        <p14:creationId xmlns:p14="http://schemas.microsoft.com/office/powerpoint/2010/main" val="1391326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E4388F04-30A4-4BE0-819F-1F3F2C2F9299}" type="slidenum">
              <a:rPr lang="tr-TR" altLang="en-US" b="0" smtClean="0">
                <a:solidFill>
                  <a:prstClr val="black"/>
                </a:solidFill>
              </a:rPr>
              <a:pPr eaLnBrk="1" hangingPunct="1"/>
              <a:t>3</a:t>
            </a:fld>
            <a:endParaRPr lang="tr-TR" altLang="en-US" b="0" smtClean="0">
              <a:solidFill>
                <a:prstClr val="black"/>
              </a:solidFill>
            </a:endParaRPr>
          </a:p>
        </p:txBody>
      </p:sp>
      <p:sp>
        <p:nvSpPr>
          <p:cNvPr id="14339" name="Rectangle 7"/>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r" eaLnBrk="1" hangingPunct="1"/>
            <a:fld id="{7CC73A3A-78C5-4B63-B870-FB8DACE4EE0C}" type="slidenum">
              <a:rPr lang="tr-TR" altLang="en-US" sz="1000" b="0">
                <a:solidFill>
                  <a:prstClr val="black"/>
                </a:solidFill>
              </a:rPr>
              <a:pPr algn="r" eaLnBrk="1" hangingPunct="1"/>
              <a:t>3</a:t>
            </a:fld>
            <a:endParaRPr lang="tr-TR" altLang="en-US" sz="1000" b="0">
              <a:solidFill>
                <a:prstClr val="black"/>
              </a:solidFill>
            </a:endParaRPr>
          </a:p>
        </p:txBody>
      </p:sp>
      <p:sp>
        <p:nvSpPr>
          <p:cNvPr id="14340" name="Rectangle 5"/>
          <p:cNvSpPr>
            <a:spLocks noGrp="1" noChangeArrowheads="1"/>
          </p:cNvSpPr>
          <p:nvPr>
            <p:ph type="title"/>
          </p:nvPr>
        </p:nvSpPr>
        <p:spPr>
          <a:xfrm>
            <a:off x="827584" y="-171400"/>
            <a:ext cx="7543800" cy="1295401"/>
          </a:xfrm>
        </p:spPr>
        <p:txBody>
          <a:bodyPr/>
          <a:lstStyle/>
          <a:p>
            <a:pPr eaLnBrk="1" hangingPunct="1"/>
            <a:r>
              <a:rPr lang="tr-TR" altLang="tr-TR" smtClean="0"/>
              <a:t>TEMEL KAVRAMLAR</a:t>
            </a:r>
          </a:p>
        </p:txBody>
      </p:sp>
      <p:sp>
        <p:nvSpPr>
          <p:cNvPr id="3076" name="Rectangle 3"/>
          <p:cNvSpPr>
            <a:spLocks noGrp="1" noChangeArrowheads="1"/>
          </p:cNvSpPr>
          <p:nvPr>
            <p:ph type="body" idx="1"/>
          </p:nvPr>
        </p:nvSpPr>
        <p:spPr>
          <a:xfrm>
            <a:off x="179388" y="1160463"/>
            <a:ext cx="8964612" cy="4968875"/>
          </a:xfrm>
        </p:spPr>
        <p:txBody>
          <a:bodyPr>
            <a:normAutofit/>
          </a:bodyPr>
          <a:lstStyle/>
          <a:p>
            <a:pPr lvl="1" eaLnBrk="1" hangingPunct="1">
              <a:defRPr/>
            </a:pPr>
            <a:r>
              <a:rPr lang="tr-TR" sz="2400" dirty="0" smtClean="0">
                <a:effectLst>
                  <a:outerShdw blurRad="38100" dist="38100" dir="2700000" algn="tl">
                    <a:srgbClr val="C0C0C0"/>
                  </a:outerShdw>
                </a:effectLst>
              </a:rPr>
              <a:t>Veri</a:t>
            </a:r>
            <a:r>
              <a:rPr lang="en-US" sz="2400" dirty="0" smtClean="0">
                <a:effectLst>
                  <a:outerShdw blurRad="38100" dist="38100" dir="2700000" algn="tl">
                    <a:srgbClr val="C0C0C0"/>
                  </a:outerShdw>
                </a:effectLst>
              </a:rPr>
              <a:t> </a:t>
            </a:r>
            <a:endParaRPr lang="tr-TR" sz="2400" dirty="0" smtClean="0">
              <a:effectLst>
                <a:outerShdw blurRad="38100" dist="38100" dir="2700000" algn="tl">
                  <a:srgbClr val="C0C0C0"/>
                </a:outerShdw>
              </a:effectLst>
            </a:endParaRPr>
          </a:p>
          <a:p>
            <a:pPr lvl="1" eaLnBrk="1" hangingPunct="1">
              <a:defRPr/>
            </a:pPr>
            <a:r>
              <a:rPr lang="tr-TR" dirty="0" smtClean="0">
                <a:solidFill>
                  <a:schemeClr val="hlink"/>
                </a:solidFill>
                <a:effectLst>
                  <a:outerShdw blurRad="38100" dist="38100" dir="2700000" algn="tl">
                    <a:srgbClr val="C0C0C0"/>
                  </a:outerShdw>
                </a:effectLst>
              </a:rPr>
              <a:t>Olguların,</a:t>
            </a:r>
            <a:r>
              <a:rPr lang="en-US" dirty="0" smtClean="0">
                <a:effectLst>
                  <a:outerShdw blurRad="38100" dist="38100" dir="2700000" algn="tl">
                    <a:srgbClr val="C0C0C0"/>
                  </a:outerShdw>
                </a:effectLst>
              </a:rPr>
              <a:t> </a:t>
            </a:r>
            <a:r>
              <a:rPr lang="tr-TR" dirty="0" smtClean="0">
                <a:solidFill>
                  <a:schemeClr val="hlink"/>
                </a:solidFill>
                <a:effectLst>
                  <a:outerShdw blurRad="38100" dist="38100" dir="2700000" algn="tl">
                    <a:srgbClr val="C0C0C0"/>
                  </a:outerShdw>
                </a:effectLst>
              </a:rPr>
              <a:t>kavramların</a:t>
            </a:r>
            <a:r>
              <a:rPr lang="en-US" dirty="0" smtClean="0">
                <a:effectLst>
                  <a:outerShdw blurRad="38100" dist="38100" dir="2700000" algn="tl">
                    <a:srgbClr val="C0C0C0"/>
                  </a:outerShdw>
                </a:effectLst>
              </a:rPr>
              <a:t>, </a:t>
            </a:r>
            <a:r>
              <a:rPr lang="tr-TR" dirty="0" smtClean="0">
                <a:effectLst>
                  <a:outerShdw blurRad="38100" dist="38100" dir="2700000" algn="tl">
                    <a:srgbClr val="C0C0C0"/>
                  </a:outerShdw>
                </a:effectLst>
              </a:rPr>
              <a:t>veya</a:t>
            </a:r>
            <a:r>
              <a:rPr lang="en-US" dirty="0" smtClean="0">
                <a:effectLst>
                  <a:outerShdw blurRad="38100" dist="38100" dir="2700000" algn="tl">
                    <a:srgbClr val="C0C0C0"/>
                  </a:outerShdw>
                </a:effectLst>
              </a:rPr>
              <a:t> </a:t>
            </a:r>
            <a:r>
              <a:rPr lang="tr-TR" dirty="0" smtClean="0">
                <a:solidFill>
                  <a:schemeClr val="hlink"/>
                </a:solidFill>
                <a:effectLst>
                  <a:outerShdw blurRad="38100" dist="38100" dir="2700000" algn="tl">
                    <a:srgbClr val="C0C0C0"/>
                  </a:outerShdw>
                </a:effectLst>
              </a:rPr>
              <a:t>talimatların, </a:t>
            </a:r>
            <a:r>
              <a:rPr lang="tr-TR" dirty="0" smtClean="0">
                <a:effectLst>
                  <a:outerShdw blurRad="38100" dist="38100" dir="2700000" algn="tl">
                    <a:srgbClr val="C0C0C0"/>
                  </a:outerShdw>
                </a:effectLst>
              </a:rPr>
              <a:t>insan tarafından veya otomatik yolla</a:t>
            </a:r>
            <a:r>
              <a:rPr lang="tr-TR" dirty="0" smtClean="0">
                <a:solidFill>
                  <a:schemeClr val="hlink"/>
                </a:solidFill>
                <a:effectLst>
                  <a:outerShdw blurRad="38100" dist="38100" dir="2700000" algn="tl">
                    <a:srgbClr val="C0C0C0"/>
                  </a:outerShdw>
                </a:effectLst>
              </a:rPr>
              <a:t> </a:t>
            </a:r>
            <a:r>
              <a:rPr lang="en-US" dirty="0" smtClean="0">
                <a:effectLst>
                  <a:outerShdw blurRad="38100" dist="38100" dir="2700000" algn="tl">
                    <a:srgbClr val="C0C0C0"/>
                  </a:outerShdw>
                </a:effectLst>
              </a:rPr>
              <a:t> </a:t>
            </a:r>
            <a:r>
              <a:rPr lang="tr-TR" dirty="0" smtClean="0">
                <a:effectLst>
                  <a:outerShdw blurRad="38100" dist="38100" dir="2700000" algn="tl">
                    <a:srgbClr val="C0C0C0"/>
                  </a:outerShdw>
                </a:effectLst>
              </a:rPr>
              <a:t>iletişim, yorumlama ve işleme amacına uygun bir biçimde ifadesidir.</a:t>
            </a:r>
          </a:p>
          <a:p>
            <a:pPr lvl="1" eaLnBrk="1" hangingPunct="1">
              <a:defRPr/>
            </a:pPr>
            <a:r>
              <a:rPr lang="tr-TR" dirty="0" smtClean="0">
                <a:effectLst>
                  <a:outerShdw blurRad="38100" dist="38100" dir="2700000" algn="tl">
                    <a:srgbClr val="C0C0C0"/>
                  </a:outerShdw>
                </a:effectLst>
              </a:rPr>
              <a:t>Genellikle, biz veri veya veri birimleri üzerindeki işlemlerimizi  </a:t>
            </a:r>
            <a:r>
              <a:rPr lang="tr-TR" dirty="0" smtClean="0">
                <a:solidFill>
                  <a:schemeClr val="hlink"/>
                </a:solidFill>
                <a:effectLst>
                  <a:outerShdw blurRad="38100" dist="38100" dir="2700000" algn="tl">
                    <a:srgbClr val="C0C0C0"/>
                  </a:outerShdw>
                </a:effectLst>
              </a:rPr>
              <a:t>varlık hakkında her hangi bilgi almak için </a:t>
            </a:r>
            <a:r>
              <a:rPr lang="tr-TR" dirty="0" smtClean="0">
                <a:effectLst>
                  <a:outerShdw blurRad="38100" dist="38100" dir="2700000" algn="tl">
                    <a:srgbClr val="C0C0C0"/>
                  </a:outerShdw>
                </a:effectLst>
              </a:rPr>
              <a:t>gerçekleştiririz.</a:t>
            </a:r>
          </a:p>
          <a:p>
            <a:pPr lvl="1" eaLnBrk="1" hangingPunct="1">
              <a:defRPr/>
            </a:pPr>
            <a:r>
              <a:rPr lang="tr-TR" dirty="0" smtClean="0">
                <a:effectLst>
                  <a:outerShdw blurRad="38100" dist="38100" dir="2700000" algn="tl">
                    <a:srgbClr val="C0C0C0"/>
                  </a:outerShdw>
                </a:effectLst>
              </a:rPr>
              <a:t>Veri kaydedilebilir bilinen gerçeklerdir. </a:t>
            </a:r>
          </a:p>
          <a:p>
            <a:pPr lvl="1" eaLnBrk="1" hangingPunct="1">
              <a:defRPr/>
            </a:pPr>
            <a:r>
              <a:rPr lang="tr-TR" dirty="0" smtClean="0">
                <a:effectLst>
                  <a:outerShdw blurRad="38100" dist="38100" dir="2700000" algn="tl">
                    <a:srgbClr val="C0C0C0"/>
                  </a:outerShdw>
                </a:effectLst>
              </a:rPr>
              <a:t>Örneğin bir kişinin ismi, adresi, telefon numarası gibi. </a:t>
            </a:r>
            <a:endParaRPr lang="tr-TR" dirty="0" smtClean="0"/>
          </a:p>
        </p:txBody>
      </p:sp>
      <p:sp>
        <p:nvSpPr>
          <p:cNvPr id="2" name="Altbilgi Yer Tutucusu 1"/>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Tree>
    <p:extLst>
      <p:ext uri="{BB962C8B-B14F-4D97-AF65-F5344CB8AC3E}">
        <p14:creationId xmlns:p14="http://schemas.microsoft.com/office/powerpoint/2010/main" val="40795274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animEffect transition="in" filter="blinds(horizontal)">
                                      <p:cBhvr>
                                        <p:cTn id="7" dur="500"/>
                                        <p:tgtEl>
                                          <p:spTgt spid="30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6">
                                            <p:txEl>
                                              <p:pRg st="1" end="1"/>
                                            </p:txEl>
                                          </p:spTgt>
                                        </p:tgtEl>
                                        <p:attrNameLst>
                                          <p:attrName>style.visibility</p:attrName>
                                        </p:attrNameLst>
                                      </p:cBhvr>
                                      <p:to>
                                        <p:strVal val="visible"/>
                                      </p:to>
                                    </p:set>
                                    <p:animEffect transition="in" filter="blinds(horizontal)">
                                      <p:cBhvr>
                                        <p:cTn id="12" dur="500"/>
                                        <p:tgtEl>
                                          <p:spTgt spid="30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6">
                                            <p:txEl>
                                              <p:pRg st="2" end="2"/>
                                            </p:txEl>
                                          </p:spTgt>
                                        </p:tgtEl>
                                        <p:attrNameLst>
                                          <p:attrName>style.visibility</p:attrName>
                                        </p:attrNameLst>
                                      </p:cBhvr>
                                      <p:to>
                                        <p:strVal val="visible"/>
                                      </p:to>
                                    </p:set>
                                    <p:animEffect transition="in" filter="blinds(horizontal)">
                                      <p:cBhvr>
                                        <p:cTn id="17" dur="500"/>
                                        <p:tgtEl>
                                          <p:spTgt spid="307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6">
                                            <p:txEl>
                                              <p:pRg st="3" end="3"/>
                                            </p:txEl>
                                          </p:spTgt>
                                        </p:tgtEl>
                                        <p:attrNameLst>
                                          <p:attrName>style.visibility</p:attrName>
                                        </p:attrNameLst>
                                      </p:cBhvr>
                                      <p:to>
                                        <p:strVal val="visible"/>
                                      </p:to>
                                    </p:set>
                                    <p:animEffect transition="in" filter="blinds(horizontal)">
                                      <p:cBhvr>
                                        <p:cTn id="22" dur="500"/>
                                        <p:tgtEl>
                                          <p:spTgt spid="307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76">
                                            <p:txEl>
                                              <p:pRg st="4" end="4"/>
                                            </p:txEl>
                                          </p:spTgt>
                                        </p:tgtEl>
                                        <p:attrNameLst>
                                          <p:attrName>style.visibility</p:attrName>
                                        </p:attrNameLst>
                                      </p:cBhvr>
                                      <p:to>
                                        <p:strVal val="visible"/>
                                      </p:to>
                                    </p:set>
                                    <p:animEffect transition="in" filter="blinds(horizontal)">
                                      <p:cBhvr>
                                        <p:cTn id="27" dur="500"/>
                                        <p:tgtEl>
                                          <p:spTgt spid="30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FD7D07D5-1830-4322-9EB8-0AEC88F210D6}" type="slidenum">
              <a:rPr lang="tr-TR" altLang="en-US" b="0" smtClean="0">
                <a:solidFill>
                  <a:prstClr val="black"/>
                </a:solidFill>
              </a:rPr>
              <a:pPr eaLnBrk="1" hangingPunct="1"/>
              <a:t>30</a:t>
            </a:fld>
            <a:endParaRPr lang="tr-TR" altLang="en-US" b="0" smtClean="0">
              <a:solidFill>
                <a:prstClr val="black"/>
              </a:solidFill>
            </a:endParaRPr>
          </a:p>
        </p:txBody>
      </p:sp>
      <p:sp>
        <p:nvSpPr>
          <p:cNvPr id="10243" name="Rectangle 2"/>
          <p:cNvSpPr>
            <a:spLocks noGrp="1" noChangeArrowheads="1"/>
          </p:cNvSpPr>
          <p:nvPr>
            <p:ph type="title"/>
          </p:nvPr>
        </p:nvSpPr>
        <p:spPr/>
        <p:txBody>
          <a:bodyPr/>
          <a:lstStyle/>
          <a:p>
            <a:pPr eaLnBrk="1" hangingPunct="1"/>
            <a:r>
              <a:rPr lang="tr-TR" altLang="tr-TR" smtClean="0"/>
              <a:t>SQL</a:t>
            </a:r>
          </a:p>
        </p:txBody>
      </p:sp>
      <p:sp>
        <p:nvSpPr>
          <p:cNvPr id="10244" name="Rectangle 3"/>
          <p:cNvSpPr>
            <a:spLocks noGrp="1" noChangeArrowheads="1"/>
          </p:cNvSpPr>
          <p:nvPr>
            <p:ph type="body" idx="1"/>
          </p:nvPr>
        </p:nvSpPr>
        <p:spPr/>
        <p:txBody>
          <a:bodyPr/>
          <a:lstStyle/>
          <a:p>
            <a:pPr algn="just" eaLnBrk="1" hangingPunct="1"/>
            <a:r>
              <a:rPr lang="tr-TR" altLang="tr-TR" b="1" smtClean="0"/>
              <a:t>SQL cümlesinin sabitleri</a:t>
            </a:r>
            <a:endParaRPr lang="en-US" altLang="tr-TR" b="1" smtClean="0"/>
          </a:p>
          <a:p>
            <a:pPr algn="just" eaLnBrk="1" hangingPunct="1">
              <a:lnSpc>
                <a:spcPct val="70000"/>
              </a:lnSpc>
            </a:pPr>
            <a:endParaRPr lang="en-US" altLang="tr-TR" b="1" smtClean="0"/>
          </a:p>
          <a:p>
            <a:pPr algn="just" eaLnBrk="1" hangingPunct="1"/>
            <a:r>
              <a:rPr lang="tr-TR" altLang="tr-TR" b="1" smtClean="0"/>
              <a:t>Tüm sayısal olmayan sabitler tek tırnak arasında yazılmalıdır</a:t>
            </a:r>
            <a:r>
              <a:rPr lang="en-US" altLang="tr-TR" b="1" smtClean="0"/>
              <a:t> (</a:t>
            </a:r>
            <a:r>
              <a:rPr lang="tr-TR" altLang="tr-TR" b="1" smtClean="0"/>
              <a:t>örn.,</a:t>
            </a:r>
            <a:r>
              <a:rPr lang="en-US" altLang="tr-TR" b="1" smtClean="0"/>
              <a:t> ‘London’).</a:t>
            </a:r>
          </a:p>
          <a:p>
            <a:pPr algn="just" eaLnBrk="1" hangingPunct="1">
              <a:lnSpc>
                <a:spcPct val="70000"/>
              </a:lnSpc>
            </a:pPr>
            <a:endParaRPr lang="en-US" altLang="tr-TR" b="1" smtClean="0"/>
          </a:p>
          <a:p>
            <a:pPr algn="just" eaLnBrk="1" hangingPunct="1"/>
            <a:r>
              <a:rPr lang="tr-TR" altLang="tr-TR" b="1" smtClean="0"/>
              <a:t>Sayısal sabitler </a:t>
            </a:r>
            <a:r>
              <a:rPr lang="en-US" altLang="tr-TR" b="1" smtClean="0"/>
              <a:t> </a:t>
            </a:r>
            <a:r>
              <a:rPr lang="tr-TR" altLang="tr-TR" b="1" smtClean="0"/>
              <a:t>tırnak içinde yazılmaz</a:t>
            </a:r>
            <a:r>
              <a:rPr lang="en-US" altLang="tr-TR" b="1" smtClean="0"/>
              <a:t> (</a:t>
            </a:r>
            <a:r>
              <a:rPr lang="tr-TR" altLang="tr-TR" b="1" smtClean="0"/>
              <a:t>örn.,</a:t>
            </a:r>
            <a:r>
              <a:rPr lang="en-US" altLang="tr-TR" b="1" smtClean="0"/>
              <a:t> 650.00).</a:t>
            </a:r>
          </a:p>
          <a:p>
            <a:pPr eaLnBrk="1" hangingPunct="1"/>
            <a:endParaRPr lang="tr-TR" altLang="tr-TR" smtClean="0"/>
          </a:p>
        </p:txBody>
      </p:sp>
    </p:spTree>
    <p:extLst>
      <p:ext uri="{BB962C8B-B14F-4D97-AF65-F5344CB8AC3E}">
        <p14:creationId xmlns:p14="http://schemas.microsoft.com/office/powerpoint/2010/main" val="584342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b="1" dirty="0"/>
              <a:t>DDL (Data Definition Language): Veri tanımlama deyimleri. (</a:t>
            </a:r>
            <a:r>
              <a:rPr lang="tr-TR" altLang="tr-TR" b="1" dirty="0" err="1"/>
              <a:t>veritabanı</a:t>
            </a:r>
            <a:r>
              <a:rPr lang="tr-TR" altLang="tr-TR" b="1" dirty="0"/>
              <a:t> üzerinde nesne yaratmak için kullanılırlar, CREATE ALTER,DROP)</a:t>
            </a:r>
          </a:p>
          <a:p>
            <a:pPr>
              <a:buSzPct val="100000"/>
              <a:buFont typeface="Symbol" pitchFamily="18" charset="2"/>
              <a:buChar char=""/>
            </a:pPr>
            <a:endParaRPr lang="tr-TR" altLang="tr-TR" dirty="0"/>
          </a:p>
          <a:p>
            <a:r>
              <a:rPr lang="tr-TR" altLang="tr-TR" b="1" dirty="0"/>
              <a:t>DML (Data </a:t>
            </a:r>
            <a:r>
              <a:rPr lang="tr-TR" altLang="tr-TR" b="1" dirty="0" err="1"/>
              <a:t>Manuplation</a:t>
            </a:r>
            <a:r>
              <a:rPr lang="tr-TR" altLang="tr-TR" b="1" dirty="0"/>
              <a:t> Language) : Veri düzenleme dili. (</a:t>
            </a:r>
            <a:r>
              <a:rPr lang="tr-TR" altLang="tr-TR" b="1" dirty="0" err="1"/>
              <a:t>Veritabanı</a:t>
            </a:r>
            <a:r>
              <a:rPr lang="tr-TR" altLang="tr-TR" b="1" dirty="0"/>
              <a:t> içindeki verileri elde etmek ve değiştirmekle ilgili SQL </a:t>
            </a:r>
            <a:r>
              <a:rPr lang="tr-TR" altLang="tr-TR" b="1" dirty="0" err="1"/>
              <a:t>deyimleridir,SELECT,INSERT</a:t>
            </a:r>
            <a:r>
              <a:rPr lang="tr-TR" altLang="tr-TR" b="1" dirty="0"/>
              <a:t>, UPDATE)</a:t>
            </a:r>
            <a:r>
              <a:rPr lang="tr-TR" altLang="tr-TR" dirty="0"/>
              <a:t> )</a:t>
            </a:r>
          </a:p>
          <a:p>
            <a:r>
              <a:rPr lang="tr-TR" altLang="tr-TR" b="1" dirty="0"/>
              <a:t>DCL (Data Control Language): Veri kontrol dili. (</a:t>
            </a:r>
            <a:r>
              <a:rPr lang="tr-TR" altLang="tr-TR" b="1" dirty="0" err="1"/>
              <a:t>Veritabanındaki</a:t>
            </a:r>
            <a:r>
              <a:rPr lang="tr-TR" altLang="tr-TR" b="1" dirty="0"/>
              <a:t> kullanıcı haklarını düzenlemek için kullanılan deyimlerdir, GRANT, DENY, REVOKE )</a:t>
            </a:r>
          </a:p>
          <a:p>
            <a:endParaRPr lang="tr-TR" altLang="tr-TR" b="1" dirty="0"/>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31</a:t>
            </a:fld>
            <a:endParaRPr lang="tr-TR">
              <a:solidFill>
                <a:prstClr val="black">
                  <a:tint val="75000"/>
                </a:prstClr>
              </a:solidFill>
            </a:endParaRPr>
          </a:p>
        </p:txBody>
      </p:sp>
    </p:spTree>
    <p:extLst>
      <p:ext uri="{BB962C8B-B14F-4D97-AF65-F5344CB8AC3E}">
        <p14:creationId xmlns:p14="http://schemas.microsoft.com/office/powerpoint/2010/main" val="27889047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1 Başlık"/>
          <p:cNvSpPr>
            <a:spLocks noGrp="1"/>
          </p:cNvSpPr>
          <p:nvPr>
            <p:ph type="title"/>
          </p:nvPr>
        </p:nvSpPr>
        <p:spPr/>
        <p:txBody>
          <a:bodyPr/>
          <a:lstStyle/>
          <a:p>
            <a:endParaRPr lang="tr-TR" altLang="tr-TR" smtClean="0"/>
          </a:p>
        </p:txBody>
      </p:sp>
      <p:sp>
        <p:nvSpPr>
          <p:cNvPr id="181251" name="2 İçerik Yer Tutucusu"/>
          <p:cNvSpPr>
            <a:spLocks noGrp="1"/>
          </p:cNvSpPr>
          <p:nvPr>
            <p:ph idx="1"/>
          </p:nvPr>
        </p:nvSpPr>
        <p:spPr/>
        <p:txBody>
          <a:bodyPr/>
          <a:lstStyle/>
          <a:p>
            <a:endParaRPr lang="tr-TR" altLang="tr-TR" smtClean="0"/>
          </a:p>
        </p:txBody>
      </p:sp>
      <p:sp>
        <p:nvSpPr>
          <p:cNvPr id="18125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21258D37-925A-40CA-BA06-ED53A54B8993}" type="slidenum">
              <a:rPr lang="tr-TR" altLang="en-US" b="0" smtClean="0">
                <a:solidFill>
                  <a:prstClr val="black"/>
                </a:solidFill>
              </a:rPr>
              <a:pPr eaLnBrk="1" hangingPunct="1"/>
              <a:t>32</a:t>
            </a:fld>
            <a:endParaRPr lang="tr-TR" altLang="en-US" b="0" smtClean="0">
              <a:solidFill>
                <a:prstClr val="black"/>
              </a:solidFill>
            </a:endParaRPr>
          </a:p>
        </p:txBody>
      </p:sp>
      <p:pic>
        <p:nvPicPr>
          <p:cNvPr id="18125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625" y="2114550"/>
            <a:ext cx="7959725" cy="418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718173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Başlık"/>
          <p:cNvSpPr>
            <a:spLocks noGrp="1"/>
          </p:cNvSpPr>
          <p:nvPr>
            <p:ph type="title"/>
          </p:nvPr>
        </p:nvSpPr>
        <p:spPr/>
        <p:txBody>
          <a:bodyPr/>
          <a:lstStyle/>
          <a:p>
            <a:r>
              <a:rPr lang="tr-TR" altLang="tr-TR" dirty="0" smtClean="0"/>
              <a:t>Access Veri Türleri</a:t>
            </a:r>
          </a:p>
        </p:txBody>
      </p:sp>
      <p:sp>
        <p:nvSpPr>
          <p:cNvPr id="184323" name="2 İçerik Yer Tutucusu"/>
          <p:cNvSpPr>
            <a:spLocks noGrp="1"/>
          </p:cNvSpPr>
          <p:nvPr>
            <p:ph idx="1"/>
          </p:nvPr>
        </p:nvSpPr>
        <p:spPr/>
        <p:txBody>
          <a:bodyPr/>
          <a:lstStyle/>
          <a:p>
            <a:endParaRPr lang="tr-TR" altLang="tr-TR" smtClean="0"/>
          </a:p>
        </p:txBody>
      </p:sp>
      <p:sp>
        <p:nvSpPr>
          <p:cNvPr id="18432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7110244B-7919-4314-BD9D-0D64D0D89A6A}" type="slidenum">
              <a:rPr lang="tr-TR" altLang="en-US" b="0" smtClean="0">
                <a:solidFill>
                  <a:prstClr val="black"/>
                </a:solidFill>
              </a:rPr>
              <a:pPr eaLnBrk="1" hangingPunct="1"/>
              <a:t>33</a:t>
            </a:fld>
            <a:endParaRPr lang="tr-TR" altLang="en-US" b="0" smtClean="0">
              <a:solidFill>
                <a:prstClr val="black"/>
              </a:solidFill>
            </a:endParaRPr>
          </a:p>
        </p:txBody>
      </p:sp>
      <p:pic>
        <p:nvPicPr>
          <p:cNvPr id="18432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138" y="1457325"/>
            <a:ext cx="7899400" cy="460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706126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1 Başlık"/>
          <p:cNvSpPr>
            <a:spLocks noGrp="1"/>
          </p:cNvSpPr>
          <p:nvPr>
            <p:ph type="title"/>
          </p:nvPr>
        </p:nvSpPr>
        <p:spPr/>
        <p:txBody>
          <a:bodyPr/>
          <a:lstStyle/>
          <a:p>
            <a:r>
              <a:rPr lang="tr-TR" altLang="tr-TR" dirty="0"/>
              <a:t>Access Veri Türleri</a:t>
            </a:r>
            <a:endParaRPr lang="tr-TR" altLang="tr-TR" dirty="0" smtClean="0"/>
          </a:p>
        </p:txBody>
      </p:sp>
      <p:sp>
        <p:nvSpPr>
          <p:cNvPr id="185347" name="2 İçerik Yer Tutucusu"/>
          <p:cNvSpPr>
            <a:spLocks noGrp="1"/>
          </p:cNvSpPr>
          <p:nvPr>
            <p:ph idx="1"/>
          </p:nvPr>
        </p:nvSpPr>
        <p:spPr/>
        <p:txBody>
          <a:bodyPr/>
          <a:lstStyle/>
          <a:p>
            <a:endParaRPr lang="tr-TR" altLang="tr-TR" smtClean="0"/>
          </a:p>
        </p:txBody>
      </p:sp>
      <p:sp>
        <p:nvSpPr>
          <p:cNvPr id="18534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5FB0FDD6-62C8-43D8-BDE3-F8BFDE04410D}" type="slidenum">
              <a:rPr lang="tr-TR" altLang="en-US" b="0" smtClean="0">
                <a:solidFill>
                  <a:prstClr val="black"/>
                </a:solidFill>
              </a:rPr>
              <a:pPr eaLnBrk="1" hangingPunct="1"/>
              <a:t>34</a:t>
            </a:fld>
            <a:endParaRPr lang="tr-TR" altLang="en-US" b="0" smtClean="0">
              <a:solidFill>
                <a:prstClr val="black"/>
              </a:solidFill>
            </a:endParaRPr>
          </a:p>
        </p:txBody>
      </p:sp>
      <p:pic>
        <p:nvPicPr>
          <p:cNvPr id="18534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268413"/>
            <a:ext cx="7046912" cy="558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80785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Başlık"/>
          <p:cNvSpPr>
            <a:spLocks noGrp="1"/>
          </p:cNvSpPr>
          <p:nvPr>
            <p:ph type="title"/>
          </p:nvPr>
        </p:nvSpPr>
        <p:spPr/>
        <p:txBody>
          <a:bodyPr/>
          <a:lstStyle/>
          <a:p>
            <a:endParaRPr lang="tr-TR" altLang="tr-TR" smtClean="0"/>
          </a:p>
        </p:txBody>
      </p:sp>
      <p:sp>
        <p:nvSpPr>
          <p:cNvPr id="186371" name="2 İçerik Yer Tutucusu"/>
          <p:cNvSpPr>
            <a:spLocks noGrp="1"/>
          </p:cNvSpPr>
          <p:nvPr>
            <p:ph idx="1"/>
          </p:nvPr>
        </p:nvSpPr>
        <p:spPr/>
        <p:txBody>
          <a:bodyPr/>
          <a:lstStyle/>
          <a:p>
            <a:endParaRPr lang="tr-TR" altLang="tr-TR" smtClean="0"/>
          </a:p>
        </p:txBody>
      </p:sp>
      <p:sp>
        <p:nvSpPr>
          <p:cNvPr id="18637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7CA5B5F3-F40D-45FC-9DED-E28FF64B5C17}" type="slidenum">
              <a:rPr lang="tr-TR" altLang="en-US" b="0" smtClean="0">
                <a:solidFill>
                  <a:prstClr val="black"/>
                </a:solidFill>
              </a:rPr>
              <a:pPr eaLnBrk="1" hangingPunct="1"/>
              <a:t>35</a:t>
            </a:fld>
            <a:endParaRPr lang="tr-TR" altLang="en-US" b="0" smtClean="0">
              <a:solidFill>
                <a:prstClr val="black"/>
              </a:solidFill>
            </a:endParaRPr>
          </a:p>
        </p:txBody>
      </p:sp>
      <p:pic>
        <p:nvPicPr>
          <p:cNvPr id="18637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1238250"/>
            <a:ext cx="6542088"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398388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Kısıtlar</a:t>
            </a:r>
            <a:endParaRPr lang="tr-TR" dirty="0"/>
          </a:p>
        </p:txBody>
      </p:sp>
      <p:sp>
        <p:nvSpPr>
          <p:cNvPr id="3" name="İçerik Yer Tutucusu 2"/>
          <p:cNvSpPr>
            <a:spLocks noGrp="1"/>
          </p:cNvSpPr>
          <p:nvPr>
            <p:ph idx="1"/>
          </p:nvPr>
        </p:nvSpPr>
        <p:spPr/>
        <p:txBody>
          <a:bodyPr/>
          <a:lstStyle/>
          <a:p>
            <a:endParaRPr lang="tr-T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36</a:t>
            </a:fld>
            <a:endParaRPr lang="tr-TR">
              <a:solidFill>
                <a:prstClr val="black">
                  <a:tint val="75000"/>
                </a:prstClr>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916832"/>
            <a:ext cx="7648575" cy="387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42930375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altLang="tr-TR" dirty="0"/>
              <a:t>NULL: Değer girilmeden boş bırakılabilir alan.</a:t>
            </a:r>
          </a:p>
          <a:p>
            <a:r>
              <a:rPr lang="tr-TR" altLang="tr-TR" dirty="0"/>
              <a:t>NOT NULL: Boş bırakılamaz.</a:t>
            </a:r>
          </a:p>
          <a:p>
            <a:r>
              <a:rPr lang="tr-TR" altLang="tr-TR" dirty="0"/>
              <a:t>Varsayılan olarak NULL özelliği verilir ACCESS tarafından yeni oluşturulan alanlara.</a:t>
            </a:r>
          </a:p>
          <a:p>
            <a:r>
              <a:rPr lang="tr-TR" altLang="tr-TR" dirty="0"/>
              <a:t>PRIMARY KEY: Birincil anahtar özelliği verir. Aynı değer girilemez ve varsayılan özelliği NOT </a:t>
            </a:r>
            <a:r>
              <a:rPr lang="tr-TR" altLang="tr-TR" dirty="0" err="1"/>
              <a:t>NULL’dur</a:t>
            </a:r>
            <a:r>
              <a:rPr lang="tr-TR" altLang="tr-TR" dirty="0"/>
              <a:t>.</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37</a:t>
            </a:fld>
            <a:endParaRPr lang="tr-TR">
              <a:solidFill>
                <a:prstClr val="black">
                  <a:tint val="75000"/>
                </a:prstClr>
              </a:solidFill>
            </a:endParaRPr>
          </a:p>
        </p:txBody>
      </p:sp>
    </p:spTree>
    <p:extLst>
      <p:ext uri="{BB962C8B-B14F-4D97-AF65-F5344CB8AC3E}">
        <p14:creationId xmlns:p14="http://schemas.microsoft.com/office/powerpoint/2010/main" val="42308025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Sql</a:t>
            </a:r>
            <a:r>
              <a:rPr lang="tr-TR" dirty="0" smtClean="0"/>
              <a:t> server Veri Türleri</a:t>
            </a:r>
            <a:endParaRPr lang="tr-TR" dirty="0"/>
          </a:p>
        </p:txBody>
      </p:sp>
      <p:sp>
        <p:nvSpPr>
          <p:cNvPr id="3" name="İçerik Yer Tutucusu 2"/>
          <p:cNvSpPr>
            <a:spLocks noGrp="1"/>
          </p:cNvSpPr>
          <p:nvPr>
            <p:ph idx="1"/>
          </p:nvPr>
        </p:nvSpPr>
        <p:spPr/>
        <p:txBody>
          <a:bodyPr>
            <a:normAutofit/>
          </a:bodyPr>
          <a:lstStyle/>
          <a:p>
            <a:r>
              <a:rPr lang="tr-TR" b="1" dirty="0"/>
              <a:t>Karakter Tabanlı (</a:t>
            </a:r>
            <a:r>
              <a:rPr lang="tr-TR" b="1" dirty="0" err="1"/>
              <a:t>Metinsel</a:t>
            </a:r>
            <a:r>
              <a:rPr lang="tr-TR" b="1" dirty="0"/>
              <a:t>) Veri Tipleri</a:t>
            </a:r>
          </a:p>
          <a:p>
            <a:r>
              <a:rPr lang="tr-TR" b="1" dirty="0" err="1"/>
              <a:t>char</a:t>
            </a:r>
            <a:r>
              <a:rPr lang="tr-TR" b="1" dirty="0"/>
              <a:t>:</a:t>
            </a:r>
            <a:r>
              <a:rPr lang="tr-TR" dirty="0"/>
              <a:t> Unicode olmayan sabit uzunlukta karakter verisi saklamak için kullanılır.  </a:t>
            </a:r>
            <a:r>
              <a:rPr lang="tr-TR" dirty="0" smtClean="0"/>
              <a:t>8000 </a:t>
            </a:r>
            <a:r>
              <a:rPr lang="tr-TR" dirty="0"/>
              <a:t>karakter veri saklayabilir.</a:t>
            </a:r>
          </a:p>
          <a:p>
            <a:r>
              <a:rPr lang="tr-TR" b="1" dirty="0" err="1"/>
              <a:t>varchar</a:t>
            </a:r>
            <a:r>
              <a:rPr lang="tr-TR" b="1" dirty="0"/>
              <a:t>:</a:t>
            </a:r>
            <a:r>
              <a:rPr lang="tr-TR" dirty="0"/>
              <a:t> Unicode olmayan değişken uzunlukta karakter verisi saklamak için kullanılır. </a:t>
            </a:r>
            <a:r>
              <a:rPr lang="tr-TR" dirty="0" smtClean="0"/>
              <a:t>8000 </a:t>
            </a:r>
            <a:r>
              <a:rPr lang="tr-TR" dirty="0"/>
              <a:t>karakter </a:t>
            </a:r>
            <a:r>
              <a:rPr lang="tr-TR" dirty="0" smtClean="0"/>
              <a:t>olmasına</a:t>
            </a:r>
            <a:endParaRPr lang="tr-TR" dirty="0"/>
          </a:p>
          <a:p>
            <a:r>
              <a:rPr lang="tr-TR" b="1" dirty="0" err="1" smtClean="0"/>
              <a:t>nchar</a:t>
            </a:r>
            <a:r>
              <a:rPr lang="tr-TR" b="1" dirty="0"/>
              <a:t>:</a:t>
            </a:r>
            <a:r>
              <a:rPr lang="tr-TR" dirty="0"/>
              <a:t> Sabit uzunlukta 4000 karakter </a:t>
            </a:r>
            <a:r>
              <a:rPr lang="tr-TR" dirty="0" err="1"/>
              <a:t>unicode</a:t>
            </a:r>
            <a:r>
              <a:rPr lang="tr-TR" dirty="0"/>
              <a:t> karakter verisi saklamak için kullanılır. Boyutu değişken olmakla birlikte kısa olan değerler atanan uzunluğa tamamlanır.</a:t>
            </a:r>
          </a:p>
          <a:p>
            <a:r>
              <a:rPr lang="tr-TR" b="1" dirty="0" err="1"/>
              <a:t>nvarchar</a:t>
            </a:r>
            <a:r>
              <a:rPr lang="tr-TR" b="1" dirty="0"/>
              <a:t>:</a:t>
            </a:r>
            <a:r>
              <a:rPr lang="tr-TR" dirty="0"/>
              <a:t> Değişken uzunlukta </a:t>
            </a:r>
            <a:r>
              <a:rPr lang="tr-TR" dirty="0" err="1"/>
              <a:t>unicode</a:t>
            </a:r>
            <a:r>
              <a:rPr lang="tr-TR" dirty="0"/>
              <a:t> karakter verisi saklamak için kullanılır. </a:t>
            </a:r>
            <a:r>
              <a:rPr lang="tr-TR" dirty="0" smtClean="0"/>
              <a:t>4000 </a:t>
            </a:r>
            <a:r>
              <a:rPr lang="tr-TR" dirty="0"/>
              <a:t>karakter </a:t>
            </a: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38</a:t>
            </a:fld>
            <a:endParaRPr lang="tr-TR">
              <a:solidFill>
                <a:prstClr val="black">
                  <a:tint val="75000"/>
                </a:prstClr>
              </a:solidFill>
            </a:endParaRPr>
          </a:p>
        </p:txBody>
      </p:sp>
    </p:spTree>
    <p:extLst>
      <p:ext uri="{BB962C8B-B14F-4D97-AF65-F5344CB8AC3E}">
        <p14:creationId xmlns:p14="http://schemas.microsoft.com/office/powerpoint/2010/main" val="23764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Sql</a:t>
            </a:r>
            <a:r>
              <a:rPr lang="tr-TR" dirty="0"/>
              <a:t> server Veri Türleri</a:t>
            </a:r>
            <a:br>
              <a:rPr lang="tr-TR" dirty="0"/>
            </a:br>
            <a:endParaRPr lang="tr-TR" dirty="0"/>
          </a:p>
        </p:txBody>
      </p:sp>
      <p:sp>
        <p:nvSpPr>
          <p:cNvPr id="3" name="İçerik Yer Tutucusu 2"/>
          <p:cNvSpPr>
            <a:spLocks noGrp="1"/>
          </p:cNvSpPr>
          <p:nvPr>
            <p:ph idx="1"/>
          </p:nvPr>
        </p:nvSpPr>
        <p:spPr/>
        <p:txBody>
          <a:bodyPr/>
          <a:lstStyle/>
          <a:p>
            <a:r>
              <a:rPr lang="tr-TR" b="1" dirty="0" err="1"/>
              <a:t>smallint</a:t>
            </a:r>
            <a:r>
              <a:rPr lang="tr-TR" b="1" dirty="0"/>
              <a:t>:</a:t>
            </a:r>
            <a:r>
              <a:rPr lang="tr-TR" dirty="0"/>
              <a:t> 2 </a:t>
            </a:r>
            <a:r>
              <a:rPr lang="tr-TR" dirty="0" err="1"/>
              <a:t>byte</a:t>
            </a:r>
            <a:r>
              <a:rPr lang="tr-TR" dirty="0"/>
              <a:t> büyüklüğünde -32768 ile 32767 arasında değer alabilen tamsayı veri tipidir.</a:t>
            </a:r>
          </a:p>
          <a:p>
            <a:r>
              <a:rPr lang="tr-TR" b="1" dirty="0" err="1"/>
              <a:t>int</a:t>
            </a:r>
            <a:r>
              <a:rPr lang="tr-TR" b="1" dirty="0"/>
              <a:t>:</a:t>
            </a:r>
            <a:r>
              <a:rPr lang="tr-TR" dirty="0"/>
              <a:t> 4 </a:t>
            </a:r>
            <a:r>
              <a:rPr lang="tr-TR" dirty="0" err="1"/>
              <a:t>byte</a:t>
            </a:r>
            <a:r>
              <a:rPr lang="tr-TR" dirty="0"/>
              <a:t> büyüklüğünde yaklaşık -2 milyar ile +2 milyar arasında değer alabilen tamsayı veri tipidir.</a:t>
            </a:r>
          </a:p>
          <a:p>
            <a:r>
              <a:rPr lang="tr-TR" b="1" dirty="0" err="1"/>
              <a:t>bigint</a:t>
            </a:r>
            <a:r>
              <a:rPr lang="tr-TR" b="1" dirty="0"/>
              <a:t>:</a:t>
            </a:r>
            <a:r>
              <a:rPr lang="tr-TR" dirty="0"/>
              <a:t> 8 </a:t>
            </a:r>
            <a:r>
              <a:rPr lang="tr-TR" dirty="0" err="1"/>
              <a:t>byte</a:t>
            </a:r>
            <a:r>
              <a:rPr lang="tr-TR" dirty="0"/>
              <a:t> </a:t>
            </a:r>
            <a:r>
              <a:rPr lang="tr-TR" dirty="0" smtClean="0"/>
              <a:t>büyüklüğünde </a:t>
            </a:r>
            <a:r>
              <a:rPr lang="tr-TR" dirty="0"/>
              <a:t>-2^63 ile +2^63 arasında değer alabilen tamsayı veri tipidir.</a:t>
            </a:r>
          </a:p>
          <a:p>
            <a:r>
              <a:rPr lang="tr-TR" b="1" dirty="0" err="1"/>
              <a:t>decimal</a:t>
            </a:r>
            <a:r>
              <a:rPr lang="tr-TR" b="1" dirty="0"/>
              <a:t> ve </a:t>
            </a:r>
            <a:r>
              <a:rPr lang="tr-TR" b="1" dirty="0" err="1"/>
              <a:t>numeric</a:t>
            </a:r>
            <a:r>
              <a:rPr lang="tr-TR" b="1" dirty="0"/>
              <a:t>:</a:t>
            </a:r>
            <a:r>
              <a:rPr lang="tr-TR" dirty="0"/>
              <a:t> </a:t>
            </a:r>
            <a:r>
              <a:rPr lang="tr-TR" dirty="0" err="1"/>
              <a:t>Decimal</a:t>
            </a:r>
            <a:r>
              <a:rPr lang="tr-TR" dirty="0"/>
              <a:t> ve </a:t>
            </a:r>
            <a:r>
              <a:rPr lang="tr-TR" dirty="0" err="1"/>
              <a:t>nümeric</a:t>
            </a:r>
            <a:r>
              <a:rPr lang="tr-TR" dirty="0"/>
              <a:t> veri tipleri adları farklı olmasına rağmen kullanımları aynıdır. </a:t>
            </a:r>
            <a:r>
              <a:rPr lang="tr-TR" dirty="0" smtClean="0"/>
              <a:t>-</a:t>
            </a:r>
            <a:r>
              <a:rPr lang="tr-TR" dirty="0"/>
              <a:t>10^38 ile +10^38 arasında ondalık ve tamsayı türünde verileri saklayabilir.</a:t>
            </a:r>
          </a:p>
          <a:p>
            <a:r>
              <a:rPr lang="tr-TR" b="1" dirty="0" err="1"/>
              <a:t>float</a:t>
            </a:r>
            <a:r>
              <a:rPr lang="tr-TR" b="1" dirty="0"/>
              <a:t>:</a:t>
            </a:r>
            <a:r>
              <a:rPr lang="tr-TR" dirty="0"/>
              <a:t> Boyutu ve doğruluğu (ondalık kısım duyarlılığı) aldığı parametreye göre değişen kayan noktalı sayılar için kullanılır.</a:t>
            </a:r>
          </a:p>
          <a:p>
            <a:r>
              <a:rPr lang="tr-TR" b="1" dirty="0" err="1"/>
              <a:t>real</a:t>
            </a:r>
            <a:r>
              <a:rPr lang="tr-TR" b="1" dirty="0"/>
              <a:t>:</a:t>
            </a:r>
            <a:r>
              <a:rPr lang="tr-TR" dirty="0"/>
              <a:t> </a:t>
            </a:r>
            <a:r>
              <a:rPr lang="tr-TR" dirty="0" err="1"/>
              <a:t>Float</a:t>
            </a:r>
            <a:r>
              <a:rPr lang="tr-TR" dirty="0"/>
              <a:t> veri tipinin parametre olarak 24 değerini aldığında ortaya çıkan halidir. -3.40E+38 ile 3.40E+38 arasında değer alı</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39</a:t>
            </a:fld>
            <a:endParaRPr lang="tr-TR">
              <a:solidFill>
                <a:prstClr val="black">
                  <a:tint val="75000"/>
                </a:prstClr>
              </a:solidFill>
            </a:endParaRPr>
          </a:p>
        </p:txBody>
      </p:sp>
    </p:spTree>
    <p:extLst>
      <p:ext uri="{BB962C8B-B14F-4D97-AF65-F5344CB8AC3E}">
        <p14:creationId xmlns:p14="http://schemas.microsoft.com/office/powerpoint/2010/main" val="2417483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4A390557-D2C7-4448-84D9-894E8AAC63BC}" type="slidenum">
              <a:rPr lang="tr-TR" altLang="en-US" b="0" smtClean="0">
                <a:solidFill>
                  <a:prstClr val="black"/>
                </a:solidFill>
              </a:rPr>
              <a:pPr eaLnBrk="1" hangingPunct="1"/>
              <a:t>4</a:t>
            </a:fld>
            <a:endParaRPr lang="tr-TR" altLang="en-US" b="0" smtClean="0">
              <a:solidFill>
                <a:prstClr val="black"/>
              </a:solidFill>
            </a:endParaRPr>
          </a:p>
        </p:txBody>
      </p:sp>
      <p:sp>
        <p:nvSpPr>
          <p:cNvPr id="15363" name="Rectangle 2"/>
          <p:cNvSpPr>
            <a:spLocks noGrp="1" noChangeArrowheads="1"/>
          </p:cNvSpPr>
          <p:nvPr>
            <p:ph type="title"/>
          </p:nvPr>
        </p:nvSpPr>
        <p:spPr/>
        <p:txBody>
          <a:bodyPr/>
          <a:lstStyle/>
          <a:p>
            <a:pPr eaLnBrk="1" hangingPunct="1"/>
            <a:r>
              <a:rPr lang="tr-TR" altLang="tr-TR" smtClean="0"/>
              <a:t>VERİTABANI NEDİR</a:t>
            </a:r>
          </a:p>
        </p:txBody>
      </p:sp>
      <p:sp>
        <p:nvSpPr>
          <p:cNvPr id="280579" name="Rectangle 3"/>
          <p:cNvSpPr>
            <a:spLocks noGrp="1" noChangeArrowheads="1"/>
          </p:cNvSpPr>
          <p:nvPr>
            <p:ph type="body" idx="1"/>
          </p:nvPr>
        </p:nvSpPr>
        <p:spPr/>
        <p:txBody>
          <a:bodyPr>
            <a:normAutofit/>
          </a:bodyPr>
          <a:lstStyle/>
          <a:p>
            <a:pPr eaLnBrk="1" hangingPunct="1"/>
            <a:r>
              <a:rPr lang="tr-TR" altLang="tr-TR" b="1" dirty="0" smtClean="0"/>
              <a:t>Veri tabanı</a:t>
            </a:r>
            <a:r>
              <a:rPr lang="tr-TR" altLang="tr-TR" dirty="0" smtClean="0"/>
              <a:t> </a:t>
            </a:r>
          </a:p>
          <a:p>
            <a:pPr lvl="1" eaLnBrk="1" hangingPunct="1"/>
            <a:r>
              <a:rPr lang="tr-TR" altLang="tr-TR" dirty="0" smtClean="0"/>
              <a:t>Düzenli bilgiler topluluğudur. </a:t>
            </a:r>
          </a:p>
          <a:p>
            <a:pPr lvl="1" eaLnBrk="1" hangingPunct="1"/>
            <a:r>
              <a:rPr lang="tr-TR" altLang="tr-TR" dirty="0" smtClean="0"/>
              <a:t>Bilgisayar ortamında saklanan düzenli verilerdir.</a:t>
            </a:r>
          </a:p>
          <a:p>
            <a:pPr lvl="1" eaLnBrk="1" hangingPunct="1"/>
            <a:r>
              <a:rPr lang="tr-TR" altLang="tr-TR" b="1" dirty="0" smtClean="0"/>
              <a:t>Bilgisayar terminolojisinde, sistematik erişim imkanı olan, yönetilebilir, güncellenebilir , taşınabilir, birbirleri arasında tanımlı ilişkiler bulunabilen bilgiler kümesidir</a:t>
            </a:r>
            <a:r>
              <a:rPr lang="tr-TR" altLang="tr-TR" dirty="0" smtClean="0"/>
              <a:t>. </a:t>
            </a:r>
          </a:p>
          <a:p>
            <a:pPr lvl="1" eaLnBrk="1" hangingPunct="1"/>
            <a:r>
              <a:rPr lang="tr-TR" altLang="tr-TR" dirty="0" smtClean="0"/>
              <a:t>Bilgisayarda sistematik şekilde saklanmış, programlarca işlenebilecek veri yığınıdır </a:t>
            </a:r>
          </a:p>
        </p:txBody>
      </p:sp>
      <p:sp>
        <p:nvSpPr>
          <p:cNvPr id="2" name="Altbilgi Yer Tutucusu 1"/>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Tree>
    <p:extLst>
      <p:ext uri="{BB962C8B-B14F-4D97-AF65-F5344CB8AC3E}">
        <p14:creationId xmlns:p14="http://schemas.microsoft.com/office/powerpoint/2010/main" val="335051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80579">
                                            <p:txEl>
                                              <p:pRg st="0" end="0"/>
                                            </p:txEl>
                                          </p:spTgt>
                                        </p:tgtEl>
                                        <p:attrNameLst>
                                          <p:attrName>style.visibility</p:attrName>
                                        </p:attrNameLst>
                                      </p:cBhvr>
                                      <p:to>
                                        <p:strVal val="visible"/>
                                      </p:to>
                                    </p:set>
                                    <p:animEffect transition="in" filter="slide(fromBottom)">
                                      <p:cBhvr>
                                        <p:cTn id="7" dur="500"/>
                                        <p:tgtEl>
                                          <p:spTgt spid="280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80579">
                                            <p:txEl>
                                              <p:pRg st="1" end="1"/>
                                            </p:txEl>
                                          </p:spTgt>
                                        </p:tgtEl>
                                        <p:attrNameLst>
                                          <p:attrName>style.visibility</p:attrName>
                                        </p:attrNameLst>
                                      </p:cBhvr>
                                      <p:to>
                                        <p:strVal val="visible"/>
                                      </p:to>
                                    </p:set>
                                    <p:animEffect transition="in" filter="slide(fromBottom)">
                                      <p:cBhvr>
                                        <p:cTn id="12" dur="500"/>
                                        <p:tgtEl>
                                          <p:spTgt spid="280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80579">
                                            <p:txEl>
                                              <p:pRg st="2" end="2"/>
                                            </p:txEl>
                                          </p:spTgt>
                                        </p:tgtEl>
                                        <p:attrNameLst>
                                          <p:attrName>style.visibility</p:attrName>
                                        </p:attrNameLst>
                                      </p:cBhvr>
                                      <p:to>
                                        <p:strVal val="visible"/>
                                      </p:to>
                                    </p:set>
                                    <p:animEffect transition="in" filter="slide(fromBottom)">
                                      <p:cBhvr>
                                        <p:cTn id="17" dur="500"/>
                                        <p:tgtEl>
                                          <p:spTgt spid="280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80579">
                                            <p:txEl>
                                              <p:pRg st="3" end="3"/>
                                            </p:txEl>
                                          </p:spTgt>
                                        </p:tgtEl>
                                        <p:attrNameLst>
                                          <p:attrName>style.visibility</p:attrName>
                                        </p:attrNameLst>
                                      </p:cBhvr>
                                      <p:to>
                                        <p:strVal val="visible"/>
                                      </p:to>
                                    </p:set>
                                    <p:animEffect transition="in" filter="slide(fromBottom)">
                                      <p:cBhvr>
                                        <p:cTn id="22" dur="500"/>
                                        <p:tgtEl>
                                          <p:spTgt spid="280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80579">
                                            <p:txEl>
                                              <p:pRg st="4" end="4"/>
                                            </p:txEl>
                                          </p:spTgt>
                                        </p:tgtEl>
                                        <p:attrNameLst>
                                          <p:attrName>style.visibility</p:attrName>
                                        </p:attrNameLst>
                                      </p:cBhvr>
                                      <p:to>
                                        <p:strVal val="visible"/>
                                      </p:to>
                                    </p:set>
                                    <p:animEffect transition="in" filter="slide(fromBottom)">
                                      <p:cBhvr>
                                        <p:cTn id="27" dur="500"/>
                                        <p:tgtEl>
                                          <p:spTgt spid="280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Sql</a:t>
            </a:r>
            <a:r>
              <a:rPr lang="tr-TR" dirty="0"/>
              <a:t> server Veri Türleri</a:t>
            </a:r>
          </a:p>
        </p:txBody>
      </p:sp>
      <p:sp>
        <p:nvSpPr>
          <p:cNvPr id="3" name="İçerik Yer Tutucusu 2"/>
          <p:cNvSpPr>
            <a:spLocks noGrp="1"/>
          </p:cNvSpPr>
          <p:nvPr>
            <p:ph idx="1"/>
          </p:nvPr>
        </p:nvSpPr>
        <p:spPr/>
        <p:txBody>
          <a:bodyPr/>
          <a:lstStyle/>
          <a:p>
            <a:r>
              <a:rPr lang="tr-TR" b="1" dirty="0" err="1"/>
              <a:t>money</a:t>
            </a:r>
            <a:r>
              <a:rPr lang="tr-TR" b="1" dirty="0"/>
              <a:t>:</a:t>
            </a:r>
            <a:r>
              <a:rPr lang="tr-TR" dirty="0"/>
              <a:t> 8 </a:t>
            </a:r>
            <a:r>
              <a:rPr lang="tr-TR" dirty="0" err="1"/>
              <a:t>byte</a:t>
            </a:r>
            <a:r>
              <a:rPr lang="tr-TR" dirty="0"/>
              <a:t> uzunluğunda yaklaşık -922 milyar ile 922 milyar arasındaki parasal değerleri tutmak için kullanılır. Ondalık kısım duyarlılığı 4 basamaktır</a:t>
            </a:r>
            <a:r>
              <a:rPr lang="tr-TR" dirty="0" smtClean="0"/>
              <a:t>.</a:t>
            </a:r>
          </a:p>
          <a:p>
            <a:r>
              <a:rPr lang="tr-TR" b="1" dirty="0" err="1"/>
              <a:t>date</a:t>
            </a:r>
            <a:r>
              <a:rPr lang="tr-TR" b="1" dirty="0"/>
              <a:t>:</a:t>
            </a:r>
            <a:r>
              <a:rPr lang="tr-TR" dirty="0"/>
              <a:t> Tarihleri YYYY-MM-DD şeklinde saklayan 3 </a:t>
            </a:r>
            <a:r>
              <a:rPr lang="tr-TR" dirty="0" err="1"/>
              <a:t>byte</a:t>
            </a:r>
            <a:r>
              <a:rPr lang="tr-TR" dirty="0"/>
              <a:t> uzunluğunda veri tipidir. 0001-01-01 ile 9999-12-31 tarihleri arasındaki tüm değerleri tutabilir</a:t>
            </a:r>
            <a:r>
              <a:rPr lang="tr-TR" dirty="0" smtClean="0"/>
              <a:t>.</a:t>
            </a:r>
          </a:p>
          <a:p>
            <a:r>
              <a:rPr lang="tr-TR" b="1" dirty="0" err="1" smtClean="0"/>
              <a:t>datetime</a:t>
            </a:r>
            <a:r>
              <a:rPr lang="tr-TR" b="1" dirty="0"/>
              <a:t>:</a:t>
            </a:r>
            <a:r>
              <a:rPr lang="tr-TR" dirty="0"/>
              <a:t> YYYY-MM-DD </a:t>
            </a:r>
            <a:r>
              <a:rPr lang="tr-TR" dirty="0" err="1"/>
              <a:t>hh:mm:ss:mmm</a:t>
            </a:r>
            <a:r>
              <a:rPr lang="tr-TR" dirty="0"/>
              <a:t> şeklinde tarih ve zaman verilerini tutan 8 </a:t>
            </a:r>
            <a:r>
              <a:rPr lang="tr-TR" dirty="0" err="1"/>
              <a:t>byte</a:t>
            </a:r>
            <a:r>
              <a:rPr lang="tr-TR" dirty="0"/>
              <a:t> uzunluğunda veri tipidir. 1753-01-01 00:00:00.000 ile 9999-12-31 23:59:59.999 arası değerlerini saklar.</a:t>
            </a: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40</a:t>
            </a:fld>
            <a:endParaRPr lang="tr-TR">
              <a:solidFill>
                <a:prstClr val="black">
                  <a:tint val="75000"/>
                </a:prstClr>
              </a:solidFill>
            </a:endParaRPr>
          </a:p>
        </p:txBody>
      </p:sp>
    </p:spTree>
    <p:extLst>
      <p:ext uri="{BB962C8B-B14F-4D97-AF65-F5344CB8AC3E}">
        <p14:creationId xmlns:p14="http://schemas.microsoft.com/office/powerpoint/2010/main" val="1450314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CREATE DEYİMİ</a:t>
            </a:r>
            <a:endParaRPr lang="tr-TR" dirty="0"/>
          </a:p>
        </p:txBody>
      </p:sp>
      <p:sp>
        <p:nvSpPr>
          <p:cNvPr id="3" name="İçerik Yer Tutucusu 2"/>
          <p:cNvSpPr>
            <a:spLocks noGrp="1"/>
          </p:cNvSpPr>
          <p:nvPr>
            <p:ph idx="1"/>
          </p:nvPr>
        </p:nvSpPr>
        <p:spPr/>
        <p:txBody>
          <a:bodyPr/>
          <a:lstStyle/>
          <a:p>
            <a:pPr marL="800100" lvl="2" indent="0">
              <a:buNone/>
            </a:pPr>
            <a:r>
              <a:rPr lang="tr-TR" altLang="tr-TR" dirty="0"/>
              <a:t>CREATE TABLE </a:t>
            </a:r>
            <a:r>
              <a:rPr lang="tr-TR" altLang="tr-TR" dirty="0" err="1" smtClean="0"/>
              <a:t>TabloAdi</a:t>
            </a:r>
            <a:endParaRPr lang="tr-TR" altLang="tr-TR" dirty="0"/>
          </a:p>
          <a:p>
            <a:pPr marL="800100" lvl="2" indent="0">
              <a:buNone/>
            </a:pPr>
            <a:r>
              <a:rPr lang="tr-TR" altLang="tr-TR" dirty="0"/>
              <a:t>(</a:t>
            </a:r>
          </a:p>
          <a:p>
            <a:pPr marL="800100" lvl="2" indent="0">
              <a:buNone/>
            </a:pPr>
            <a:r>
              <a:rPr lang="tr-TR" altLang="tr-TR" dirty="0" smtClean="0"/>
              <a:t>AlanAdi1 </a:t>
            </a:r>
            <a:r>
              <a:rPr lang="tr-TR" altLang="tr-TR" dirty="0" err="1" smtClean="0"/>
              <a:t>VeriTürü</a:t>
            </a:r>
            <a:r>
              <a:rPr lang="tr-TR" altLang="tr-TR" dirty="0" smtClean="0"/>
              <a:t>,</a:t>
            </a:r>
            <a:endParaRPr lang="tr-TR" altLang="tr-TR" dirty="0"/>
          </a:p>
          <a:p>
            <a:pPr marL="800100" lvl="2" indent="0">
              <a:buNone/>
            </a:pPr>
            <a:r>
              <a:rPr lang="tr-TR" altLang="tr-TR" dirty="0" smtClean="0"/>
              <a:t>AlanAdi2 </a:t>
            </a:r>
            <a:r>
              <a:rPr lang="tr-TR" altLang="tr-TR" dirty="0" err="1"/>
              <a:t>VeriTürü</a:t>
            </a:r>
            <a:r>
              <a:rPr lang="tr-TR" altLang="tr-TR" dirty="0"/>
              <a:t>,</a:t>
            </a:r>
          </a:p>
          <a:p>
            <a:pPr marL="800100" lvl="2" indent="0">
              <a:buNone/>
            </a:pPr>
            <a:r>
              <a:rPr lang="tr-TR" altLang="tr-TR" dirty="0" smtClean="0"/>
              <a:t>:</a:t>
            </a:r>
          </a:p>
          <a:p>
            <a:pPr marL="800100" lvl="2" indent="0">
              <a:buNone/>
            </a:pPr>
            <a:r>
              <a:rPr lang="tr-TR" altLang="tr-TR" dirty="0"/>
              <a:t>:</a:t>
            </a:r>
          </a:p>
          <a:p>
            <a:pPr marL="800100" lvl="2" indent="0">
              <a:buNone/>
            </a:pPr>
            <a:r>
              <a:rPr lang="tr-TR" altLang="tr-TR" dirty="0"/>
              <a:t>);</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41</a:t>
            </a:fld>
            <a:endParaRPr lang="tr-TR">
              <a:solidFill>
                <a:prstClr val="black">
                  <a:tint val="75000"/>
                </a:prstClr>
              </a:solidFill>
            </a:endParaRPr>
          </a:p>
        </p:txBody>
      </p:sp>
    </p:spTree>
    <p:extLst>
      <p:ext uri="{BB962C8B-B14F-4D97-AF65-F5344CB8AC3E}">
        <p14:creationId xmlns:p14="http://schemas.microsoft.com/office/powerpoint/2010/main" val="11968485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1 Başlık"/>
          <p:cNvSpPr>
            <a:spLocks noGrp="1"/>
          </p:cNvSpPr>
          <p:nvPr>
            <p:ph type="title"/>
          </p:nvPr>
        </p:nvSpPr>
        <p:spPr/>
        <p:txBody>
          <a:bodyPr/>
          <a:lstStyle/>
          <a:p>
            <a:endParaRPr lang="tr-TR" altLang="tr-TR" smtClean="0"/>
          </a:p>
        </p:txBody>
      </p:sp>
      <p:sp>
        <p:nvSpPr>
          <p:cNvPr id="187395" name="2 İçerik Yer Tutucusu"/>
          <p:cNvSpPr>
            <a:spLocks noGrp="1"/>
          </p:cNvSpPr>
          <p:nvPr>
            <p:ph idx="1"/>
          </p:nvPr>
        </p:nvSpPr>
        <p:spPr/>
        <p:txBody>
          <a:bodyPr/>
          <a:lstStyle/>
          <a:p>
            <a:r>
              <a:rPr lang="tr-TR" altLang="tr-TR" dirty="0" smtClean="0"/>
              <a:t>CREATE TABLE </a:t>
            </a:r>
            <a:r>
              <a:rPr lang="tr-TR" altLang="tr-TR" dirty="0" err="1" smtClean="0"/>
              <a:t>Urunler</a:t>
            </a:r>
            <a:endParaRPr lang="tr-TR" altLang="tr-TR" dirty="0" smtClean="0"/>
          </a:p>
          <a:p>
            <a:r>
              <a:rPr lang="tr-TR" altLang="tr-TR" dirty="0" smtClean="0"/>
              <a:t>(</a:t>
            </a:r>
          </a:p>
          <a:p>
            <a:r>
              <a:rPr lang="tr-TR" altLang="tr-TR" dirty="0" err="1" smtClean="0"/>
              <a:t>UrunID</a:t>
            </a:r>
            <a:r>
              <a:rPr lang="tr-TR" altLang="tr-TR" dirty="0" smtClean="0"/>
              <a:t> COUNTER (4),</a:t>
            </a:r>
          </a:p>
          <a:p>
            <a:r>
              <a:rPr lang="tr-TR" altLang="tr-TR" dirty="0" err="1" smtClean="0"/>
              <a:t>UrunAdı</a:t>
            </a:r>
            <a:r>
              <a:rPr lang="tr-TR" altLang="tr-TR" dirty="0" smtClean="0"/>
              <a:t> </a:t>
            </a:r>
            <a:r>
              <a:rPr lang="tr-TR" altLang="tr-TR" dirty="0" err="1" smtClean="0"/>
              <a:t>char</a:t>
            </a:r>
            <a:r>
              <a:rPr lang="tr-TR" altLang="tr-TR" dirty="0" smtClean="0"/>
              <a:t>(50),</a:t>
            </a:r>
            <a:endParaRPr lang="tr-TR" altLang="tr-TR" dirty="0" smtClean="0"/>
          </a:p>
          <a:p>
            <a:r>
              <a:rPr lang="tr-TR" altLang="tr-TR" dirty="0" smtClean="0"/>
              <a:t>Fiyatı MONEY);</a:t>
            </a:r>
          </a:p>
        </p:txBody>
      </p:sp>
      <p:sp>
        <p:nvSpPr>
          <p:cNvPr id="18739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E966770B-1480-4491-A7A4-7778B5CCF4FD}" type="slidenum">
              <a:rPr lang="tr-TR" altLang="en-US" b="0" smtClean="0">
                <a:solidFill>
                  <a:prstClr val="black"/>
                </a:solidFill>
              </a:rPr>
              <a:pPr eaLnBrk="1" hangingPunct="1"/>
              <a:t>42</a:t>
            </a:fld>
            <a:endParaRPr lang="tr-TR" altLang="en-US" b="0" smtClean="0">
              <a:solidFill>
                <a:prstClr val="black"/>
              </a:solidFill>
            </a:endParaRPr>
          </a:p>
        </p:txBody>
      </p:sp>
    </p:spTree>
    <p:extLst>
      <p:ext uri="{BB962C8B-B14F-4D97-AF65-F5344CB8AC3E}">
        <p14:creationId xmlns:p14="http://schemas.microsoft.com/office/powerpoint/2010/main" val="2323404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Başlık"/>
          <p:cNvSpPr>
            <a:spLocks noGrp="1"/>
          </p:cNvSpPr>
          <p:nvPr>
            <p:ph type="title"/>
          </p:nvPr>
        </p:nvSpPr>
        <p:spPr/>
        <p:txBody>
          <a:bodyPr/>
          <a:lstStyle/>
          <a:p>
            <a:r>
              <a:rPr lang="tr-TR" altLang="tr-TR" smtClean="0"/>
              <a:t>Kısıt Kullanımı</a:t>
            </a:r>
          </a:p>
        </p:txBody>
      </p:sp>
      <p:sp>
        <p:nvSpPr>
          <p:cNvPr id="189443" name="2 İçerik Yer Tutucusu"/>
          <p:cNvSpPr>
            <a:spLocks noGrp="1"/>
          </p:cNvSpPr>
          <p:nvPr>
            <p:ph idx="1"/>
          </p:nvPr>
        </p:nvSpPr>
        <p:spPr>
          <a:xfrm>
            <a:off x="457200" y="1719263"/>
            <a:ext cx="8569325" cy="4411662"/>
          </a:xfrm>
        </p:spPr>
        <p:txBody>
          <a:bodyPr/>
          <a:lstStyle/>
          <a:p>
            <a:r>
              <a:rPr lang="tr-TR" altLang="tr-TR" dirty="0" smtClean="0"/>
              <a:t>CREATE TABLE Oyuncaklar</a:t>
            </a:r>
          </a:p>
          <a:p>
            <a:pPr>
              <a:buFont typeface="Wingdings" pitchFamily="2" charset="2"/>
              <a:buNone/>
            </a:pPr>
            <a:r>
              <a:rPr lang="tr-TR" altLang="tr-TR" dirty="0" smtClean="0"/>
              <a:t>(</a:t>
            </a:r>
          </a:p>
          <a:p>
            <a:pPr>
              <a:buFont typeface="Wingdings" pitchFamily="2" charset="2"/>
              <a:buNone/>
            </a:pPr>
            <a:r>
              <a:rPr lang="tr-TR" altLang="tr-TR" dirty="0" smtClean="0"/>
              <a:t>Oyuncak</a:t>
            </a:r>
            <a:r>
              <a:rPr lang="en-US" altLang="tr-TR" dirty="0" smtClean="0"/>
              <a:t>ID INTEGER </a:t>
            </a:r>
            <a:r>
              <a:rPr lang="en-US" altLang="tr-TR" dirty="0" smtClean="0">
                <a:solidFill>
                  <a:srgbClr val="FF0000"/>
                </a:solidFill>
              </a:rPr>
              <a:t>CONSTRAINT </a:t>
            </a:r>
            <a:r>
              <a:rPr lang="tr-TR" altLang="tr-TR" dirty="0" err="1" smtClean="0">
                <a:solidFill>
                  <a:srgbClr val="FF0000"/>
                </a:solidFill>
              </a:rPr>
              <a:t>OyuncakPK</a:t>
            </a:r>
            <a:r>
              <a:rPr lang="en-US" altLang="tr-TR" dirty="0" smtClean="0">
                <a:solidFill>
                  <a:srgbClr val="FF0000"/>
                </a:solidFill>
              </a:rPr>
              <a:t> PRIMARY KEY,</a:t>
            </a:r>
          </a:p>
          <a:p>
            <a:pPr>
              <a:buFont typeface="Wingdings" pitchFamily="2" charset="2"/>
              <a:buNone/>
            </a:pPr>
            <a:r>
              <a:rPr lang="tr-TR" altLang="tr-TR" dirty="0" err="1" smtClean="0"/>
              <a:t>OyuncakAdi</a:t>
            </a:r>
            <a:r>
              <a:rPr lang="en-US" altLang="tr-TR" dirty="0" smtClean="0"/>
              <a:t> CHAR (30) NOT NULL,</a:t>
            </a:r>
          </a:p>
          <a:p>
            <a:pPr>
              <a:buFont typeface="Wingdings" pitchFamily="2" charset="2"/>
              <a:buNone/>
            </a:pPr>
            <a:r>
              <a:rPr lang="tr-TR" altLang="tr-TR" dirty="0" smtClean="0"/>
              <a:t>Fiyat MONEY NOT NULL,</a:t>
            </a:r>
          </a:p>
          <a:p>
            <a:pPr>
              <a:buFont typeface="Wingdings" pitchFamily="2" charset="2"/>
              <a:buNone/>
            </a:pPr>
            <a:r>
              <a:rPr lang="tr-TR" altLang="tr-TR" dirty="0" err="1" smtClean="0"/>
              <a:t>Tanim</a:t>
            </a:r>
            <a:r>
              <a:rPr lang="tr-TR" altLang="tr-TR" dirty="0" smtClean="0"/>
              <a:t> CHAR (40) NULL</a:t>
            </a:r>
          </a:p>
          <a:p>
            <a:pPr>
              <a:buFont typeface="Wingdings" pitchFamily="2" charset="2"/>
              <a:buNone/>
            </a:pPr>
            <a:r>
              <a:rPr lang="tr-TR" altLang="tr-TR" dirty="0" smtClean="0"/>
              <a:t>);</a:t>
            </a:r>
          </a:p>
        </p:txBody>
      </p:sp>
      <p:sp>
        <p:nvSpPr>
          <p:cNvPr id="18944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E3CC61FA-8AD1-4BE2-B513-CAE045BD2BA0}" type="slidenum">
              <a:rPr lang="tr-TR" altLang="en-US" b="0" smtClean="0">
                <a:solidFill>
                  <a:prstClr val="black"/>
                </a:solidFill>
              </a:rPr>
              <a:pPr eaLnBrk="1" hangingPunct="1"/>
              <a:t>43</a:t>
            </a:fld>
            <a:endParaRPr lang="tr-TR" altLang="en-US" b="0" smtClean="0">
              <a:solidFill>
                <a:prstClr val="black"/>
              </a:solidFill>
            </a:endParaRPr>
          </a:p>
        </p:txBody>
      </p:sp>
    </p:spTree>
    <p:extLst>
      <p:ext uri="{BB962C8B-B14F-4D97-AF65-F5344CB8AC3E}">
        <p14:creationId xmlns:p14="http://schemas.microsoft.com/office/powerpoint/2010/main" val="777172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2 İçerik Yer Tutucusu"/>
          <p:cNvSpPr>
            <a:spLocks noGrp="1"/>
          </p:cNvSpPr>
          <p:nvPr>
            <p:ph idx="1"/>
          </p:nvPr>
        </p:nvSpPr>
        <p:spPr>
          <a:xfrm>
            <a:off x="446088" y="617538"/>
            <a:ext cx="8229600" cy="5988050"/>
          </a:xfrm>
        </p:spPr>
        <p:txBody>
          <a:bodyPr/>
          <a:lstStyle/>
          <a:p>
            <a:r>
              <a:rPr lang="tr-TR" altLang="tr-TR" sz="2400" dirty="0" smtClean="0"/>
              <a:t>CREATE TABLE </a:t>
            </a:r>
            <a:r>
              <a:rPr lang="tr-TR" altLang="tr-TR" sz="2400" dirty="0" err="1" smtClean="0"/>
              <a:t>Ureticiler</a:t>
            </a:r>
            <a:endParaRPr lang="tr-TR" altLang="tr-TR" sz="2400" dirty="0" smtClean="0"/>
          </a:p>
          <a:p>
            <a:r>
              <a:rPr lang="tr-TR" altLang="tr-TR" sz="2400" dirty="0" smtClean="0"/>
              <a:t>(</a:t>
            </a:r>
          </a:p>
          <a:p>
            <a:r>
              <a:rPr lang="tr-TR" altLang="tr-TR" sz="2400" dirty="0" err="1" smtClean="0"/>
              <a:t>Uretici</a:t>
            </a:r>
            <a:r>
              <a:rPr lang="en-US" altLang="tr-TR" sz="2400" dirty="0" smtClean="0"/>
              <a:t>ID INTEGER CONSTRAINT </a:t>
            </a:r>
            <a:r>
              <a:rPr lang="tr-TR" altLang="tr-TR" sz="2400" dirty="0" err="1"/>
              <a:t>Uretici</a:t>
            </a:r>
            <a:r>
              <a:rPr lang="en-US" altLang="tr-TR" sz="2400" dirty="0"/>
              <a:t>ID </a:t>
            </a:r>
            <a:r>
              <a:rPr lang="tr-TR" altLang="tr-TR" sz="2400" dirty="0" smtClean="0"/>
              <a:t> </a:t>
            </a:r>
            <a:r>
              <a:rPr lang="en-US" altLang="tr-TR" sz="2400" dirty="0" smtClean="0"/>
              <a:t>PRIMARY KEY,</a:t>
            </a:r>
          </a:p>
          <a:p>
            <a:r>
              <a:rPr lang="tr-TR" altLang="tr-TR" sz="2400" dirty="0" err="1" smtClean="0"/>
              <a:t>OyuncakID</a:t>
            </a:r>
            <a:r>
              <a:rPr lang="tr-TR" altLang="tr-TR" sz="2400" dirty="0" smtClean="0"/>
              <a:t> INTEGER NOT NULL,</a:t>
            </a:r>
          </a:p>
          <a:p>
            <a:r>
              <a:rPr lang="tr-TR" altLang="tr-TR" sz="2400" dirty="0" err="1" smtClean="0"/>
              <a:t>SirketAdi</a:t>
            </a:r>
            <a:r>
              <a:rPr lang="tr-TR" altLang="tr-TR" sz="2400" dirty="0" smtClean="0"/>
              <a:t> </a:t>
            </a:r>
            <a:r>
              <a:rPr lang="en-US" altLang="tr-TR" sz="2400" dirty="0" smtClean="0"/>
              <a:t>CHAR (50) NOT NULL,</a:t>
            </a:r>
          </a:p>
          <a:p>
            <a:r>
              <a:rPr lang="tr-TR" altLang="tr-TR" sz="2400" dirty="0" smtClean="0"/>
              <a:t>Adres </a:t>
            </a:r>
            <a:r>
              <a:rPr lang="en-US" altLang="tr-TR" sz="2400" dirty="0" smtClean="0"/>
              <a:t>CHAR (50) NOT NULL,</a:t>
            </a:r>
          </a:p>
          <a:p>
            <a:r>
              <a:rPr lang="tr-TR" altLang="tr-TR" sz="2400" dirty="0" smtClean="0"/>
              <a:t>Telefon </a:t>
            </a:r>
            <a:r>
              <a:rPr lang="en-US" altLang="tr-TR" sz="2400" dirty="0" smtClean="0"/>
              <a:t>CHAR (8) NOT NULL </a:t>
            </a:r>
            <a:r>
              <a:rPr lang="en-US" altLang="tr-TR" sz="2400" dirty="0" smtClean="0">
                <a:solidFill>
                  <a:srgbClr val="FF0000"/>
                </a:solidFill>
              </a:rPr>
              <a:t>UNIQUE,</a:t>
            </a:r>
          </a:p>
          <a:p>
            <a:r>
              <a:rPr lang="en-US" altLang="tr-TR" sz="2400" dirty="0" smtClean="0"/>
              <a:t>CONSTRAINT </a:t>
            </a:r>
            <a:r>
              <a:rPr lang="tr-TR" altLang="tr-TR" sz="2400" dirty="0" err="1" smtClean="0"/>
              <a:t>OyuncakYA</a:t>
            </a:r>
            <a:r>
              <a:rPr lang="en-US" altLang="tr-TR" sz="2400" dirty="0" smtClean="0"/>
              <a:t> </a:t>
            </a:r>
            <a:r>
              <a:rPr lang="en-US" altLang="tr-TR" sz="2400" dirty="0" smtClean="0">
                <a:solidFill>
                  <a:srgbClr val="FF0000"/>
                </a:solidFill>
              </a:rPr>
              <a:t>FOREIGN KEY </a:t>
            </a:r>
            <a:r>
              <a:rPr lang="en-US" altLang="tr-TR" sz="2400" dirty="0" smtClean="0"/>
              <a:t>(</a:t>
            </a:r>
            <a:r>
              <a:rPr lang="tr-TR" altLang="tr-TR" sz="2400" dirty="0" err="1"/>
              <a:t>OyuncakID</a:t>
            </a:r>
            <a:r>
              <a:rPr lang="tr-TR" altLang="tr-TR" sz="2400" dirty="0"/>
              <a:t> </a:t>
            </a:r>
            <a:r>
              <a:rPr lang="en-US" altLang="tr-TR" sz="2400" dirty="0" smtClean="0"/>
              <a:t>) REFERENCES </a:t>
            </a:r>
            <a:r>
              <a:rPr lang="tr-TR" altLang="tr-TR" sz="2400" dirty="0" smtClean="0"/>
              <a:t>Oyuncaklar</a:t>
            </a:r>
            <a:r>
              <a:rPr lang="tr-TR" altLang="tr-TR" sz="2400" dirty="0"/>
              <a:t> </a:t>
            </a:r>
            <a:r>
              <a:rPr lang="tr-TR" altLang="tr-TR" sz="2400" dirty="0" smtClean="0"/>
              <a:t>(</a:t>
            </a:r>
            <a:r>
              <a:rPr lang="tr-TR" altLang="tr-TR" sz="2400" dirty="0" err="1" smtClean="0"/>
              <a:t>OyuncakID</a:t>
            </a:r>
            <a:r>
              <a:rPr lang="tr-TR" altLang="tr-TR" sz="2400" dirty="0" smtClean="0"/>
              <a:t> </a:t>
            </a:r>
            <a:r>
              <a:rPr lang="en-US" altLang="tr-TR" sz="2400" dirty="0" smtClean="0"/>
              <a:t>)</a:t>
            </a:r>
            <a:endParaRPr lang="tr-TR" altLang="tr-TR" sz="2400" dirty="0" smtClean="0"/>
          </a:p>
          <a:p>
            <a:endParaRPr lang="en-US" altLang="tr-TR" sz="2400" dirty="0" smtClean="0"/>
          </a:p>
          <a:p>
            <a:r>
              <a:rPr lang="tr-TR" altLang="tr-TR" sz="2400" dirty="0" smtClean="0"/>
              <a:t>);</a:t>
            </a:r>
          </a:p>
        </p:txBody>
      </p:sp>
      <p:sp>
        <p:nvSpPr>
          <p:cNvPr id="191491"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A06F651C-4EE3-4724-AD92-0D70B8CD4C90}" type="slidenum">
              <a:rPr lang="tr-TR" altLang="en-US" b="0" smtClean="0">
                <a:solidFill>
                  <a:prstClr val="black"/>
                </a:solidFill>
              </a:rPr>
              <a:pPr eaLnBrk="1" hangingPunct="1"/>
              <a:t>44</a:t>
            </a:fld>
            <a:endParaRPr lang="tr-TR" altLang="en-US" b="0" smtClean="0">
              <a:solidFill>
                <a:prstClr val="black"/>
              </a:solidFill>
            </a:endParaRPr>
          </a:p>
        </p:txBody>
      </p:sp>
    </p:spTree>
    <p:extLst>
      <p:ext uri="{BB962C8B-B14F-4D97-AF65-F5344CB8AC3E}">
        <p14:creationId xmlns:p14="http://schemas.microsoft.com/office/powerpoint/2010/main" val="3640364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Başlık"/>
          <p:cNvSpPr>
            <a:spLocks noGrp="1"/>
          </p:cNvSpPr>
          <p:nvPr>
            <p:ph type="title"/>
          </p:nvPr>
        </p:nvSpPr>
        <p:spPr/>
        <p:txBody>
          <a:bodyPr/>
          <a:lstStyle/>
          <a:p>
            <a:endParaRPr lang="tr-TR" altLang="tr-TR" smtClean="0"/>
          </a:p>
        </p:txBody>
      </p:sp>
      <p:sp>
        <p:nvSpPr>
          <p:cNvPr id="192515" name="2 İçerik Yer Tutucusu"/>
          <p:cNvSpPr>
            <a:spLocks noGrp="1"/>
          </p:cNvSpPr>
          <p:nvPr>
            <p:ph idx="1"/>
          </p:nvPr>
        </p:nvSpPr>
        <p:spPr/>
        <p:txBody>
          <a:bodyPr/>
          <a:lstStyle/>
          <a:p>
            <a:r>
              <a:rPr lang="tr-TR" altLang="tr-TR" b="1" smtClean="0"/>
              <a:t>UNIQUE : Girilen değerlerin her kayıt için farklı olmasını sağlar. Birincil anahtar gibidir fakat bir tabloda, birden fazla alana bu özellik verilebilir. </a:t>
            </a:r>
          </a:p>
          <a:p>
            <a:pPr>
              <a:buFont typeface="Wingdings" pitchFamily="2" charset="2"/>
              <a:buNone/>
            </a:pPr>
            <a:endParaRPr lang="tr-TR" altLang="tr-TR" smtClean="0"/>
          </a:p>
        </p:txBody>
      </p:sp>
      <p:sp>
        <p:nvSpPr>
          <p:cNvPr id="19251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7027653B-86D8-4CED-B553-F9ECA5866CFB}" type="slidenum">
              <a:rPr lang="tr-TR" altLang="en-US" b="0" smtClean="0">
                <a:solidFill>
                  <a:prstClr val="black"/>
                </a:solidFill>
              </a:rPr>
              <a:pPr eaLnBrk="1" hangingPunct="1"/>
              <a:t>45</a:t>
            </a:fld>
            <a:endParaRPr lang="tr-TR" altLang="en-US" b="0" smtClean="0">
              <a:solidFill>
                <a:prstClr val="black"/>
              </a:solidFill>
            </a:endParaRPr>
          </a:p>
        </p:txBody>
      </p:sp>
    </p:spTree>
    <p:extLst>
      <p:ext uri="{BB962C8B-B14F-4D97-AF65-F5344CB8AC3E}">
        <p14:creationId xmlns:p14="http://schemas.microsoft.com/office/powerpoint/2010/main" val="2338103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1 Başlık"/>
          <p:cNvSpPr>
            <a:spLocks noGrp="1"/>
          </p:cNvSpPr>
          <p:nvPr>
            <p:ph type="title"/>
          </p:nvPr>
        </p:nvSpPr>
        <p:spPr/>
        <p:txBody>
          <a:bodyPr/>
          <a:lstStyle/>
          <a:p>
            <a:r>
              <a:rPr lang="tr-TR" altLang="tr-TR" smtClean="0"/>
              <a:t>Tablo Tasarımında Güncelleme</a:t>
            </a:r>
          </a:p>
        </p:txBody>
      </p:sp>
      <p:sp>
        <p:nvSpPr>
          <p:cNvPr id="193539" name="2 İçerik Yer Tutucusu"/>
          <p:cNvSpPr>
            <a:spLocks noGrp="1"/>
          </p:cNvSpPr>
          <p:nvPr>
            <p:ph idx="1"/>
          </p:nvPr>
        </p:nvSpPr>
        <p:spPr/>
        <p:txBody>
          <a:bodyPr/>
          <a:lstStyle/>
          <a:p>
            <a:r>
              <a:rPr lang="tr-TR" altLang="tr-TR" dirty="0" smtClean="0"/>
              <a:t>ALTER TABLE </a:t>
            </a:r>
            <a:r>
              <a:rPr lang="tr-TR" altLang="tr-TR" dirty="0" err="1" smtClean="0"/>
              <a:t>Tablename</a:t>
            </a:r>
            <a:r>
              <a:rPr lang="tr-TR" altLang="tr-TR" dirty="0" smtClean="0"/>
              <a:t>:</a:t>
            </a:r>
          </a:p>
          <a:p>
            <a:r>
              <a:rPr lang="tr-TR" altLang="tr-TR" dirty="0" smtClean="0"/>
              <a:t>ALTER TABLE komut ile var olan bir tabloya alan ekleyebilir, alan silebilir, var olan alanların türünü ve adlarını düzenleyebilir.</a:t>
            </a:r>
          </a:p>
          <a:p>
            <a:r>
              <a:rPr lang="en-US" altLang="tr-TR" dirty="0" smtClean="0"/>
              <a:t>ADD COLUMN </a:t>
            </a:r>
            <a:r>
              <a:rPr lang="en-US" altLang="tr-TR" dirty="0" err="1" smtClean="0"/>
              <a:t>ColumnName</a:t>
            </a:r>
            <a:r>
              <a:rPr lang="en-US" altLang="tr-TR" dirty="0" smtClean="0"/>
              <a:t> </a:t>
            </a:r>
            <a:r>
              <a:rPr lang="en-US" altLang="tr-TR" dirty="0" err="1" smtClean="0"/>
              <a:t>ColumnType</a:t>
            </a:r>
            <a:r>
              <a:rPr lang="en-US" altLang="tr-TR" dirty="0" smtClean="0"/>
              <a:t> (Size) </a:t>
            </a:r>
            <a:r>
              <a:rPr lang="en-US" altLang="tr-TR" dirty="0" err="1" smtClean="0"/>
              <a:t>ColumnConstraint</a:t>
            </a:r>
            <a:r>
              <a:rPr lang="en-US" altLang="tr-TR" dirty="0" smtClean="0"/>
              <a:t> |</a:t>
            </a:r>
          </a:p>
          <a:p>
            <a:r>
              <a:rPr lang="tr-TR" altLang="tr-TR" dirty="0" smtClean="0"/>
              <a:t>DROP COLUMN </a:t>
            </a:r>
            <a:r>
              <a:rPr lang="tr-TR" altLang="tr-TR" dirty="0" err="1" smtClean="0"/>
              <a:t>ColumnName</a:t>
            </a:r>
            <a:r>
              <a:rPr lang="tr-TR" altLang="tr-TR" dirty="0" smtClean="0"/>
              <a:t> |</a:t>
            </a:r>
          </a:p>
          <a:p>
            <a:r>
              <a:rPr lang="tr-TR" altLang="tr-TR" dirty="0" smtClean="0"/>
              <a:t>ADD CONSTRAINT </a:t>
            </a:r>
            <a:r>
              <a:rPr lang="tr-TR" altLang="tr-TR" dirty="0" err="1" smtClean="0"/>
              <a:t>ColumnConstraint</a:t>
            </a:r>
            <a:r>
              <a:rPr lang="tr-TR" altLang="tr-TR" dirty="0" smtClean="0"/>
              <a:t> |</a:t>
            </a:r>
          </a:p>
          <a:p>
            <a:r>
              <a:rPr lang="tr-TR" altLang="tr-TR" dirty="0" smtClean="0"/>
              <a:t>DROP CONSTRAINT </a:t>
            </a:r>
            <a:r>
              <a:rPr lang="tr-TR" altLang="tr-TR" dirty="0" err="1" smtClean="0"/>
              <a:t>ColumnConstraint</a:t>
            </a:r>
            <a:r>
              <a:rPr lang="tr-TR" altLang="tr-TR" dirty="0" smtClean="0"/>
              <a:t>;</a:t>
            </a:r>
          </a:p>
        </p:txBody>
      </p:sp>
      <p:sp>
        <p:nvSpPr>
          <p:cNvPr id="19354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176009FF-D376-4E5F-B167-D746CDA5183A}" type="slidenum">
              <a:rPr lang="tr-TR" altLang="en-US" b="0" smtClean="0">
                <a:solidFill>
                  <a:prstClr val="black"/>
                </a:solidFill>
              </a:rPr>
              <a:pPr eaLnBrk="1" hangingPunct="1"/>
              <a:t>46</a:t>
            </a:fld>
            <a:endParaRPr lang="tr-TR" altLang="en-US" b="0" smtClean="0">
              <a:solidFill>
                <a:prstClr val="black"/>
              </a:solidFill>
            </a:endParaRPr>
          </a:p>
        </p:txBody>
      </p:sp>
    </p:spTree>
    <p:extLst>
      <p:ext uri="{BB962C8B-B14F-4D97-AF65-F5344CB8AC3E}">
        <p14:creationId xmlns:p14="http://schemas.microsoft.com/office/powerpoint/2010/main" val="2961211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1 Başlık"/>
          <p:cNvSpPr>
            <a:spLocks noGrp="1"/>
          </p:cNvSpPr>
          <p:nvPr>
            <p:ph type="title"/>
          </p:nvPr>
        </p:nvSpPr>
        <p:spPr/>
        <p:txBody>
          <a:bodyPr/>
          <a:lstStyle/>
          <a:p>
            <a:endParaRPr lang="tr-TR" altLang="tr-TR" smtClean="0"/>
          </a:p>
        </p:txBody>
      </p:sp>
      <p:sp>
        <p:nvSpPr>
          <p:cNvPr id="194563" name="2 İçerik Yer Tutucusu"/>
          <p:cNvSpPr>
            <a:spLocks noGrp="1"/>
          </p:cNvSpPr>
          <p:nvPr>
            <p:ph idx="1"/>
          </p:nvPr>
        </p:nvSpPr>
        <p:spPr/>
        <p:txBody>
          <a:bodyPr/>
          <a:lstStyle/>
          <a:p>
            <a:pPr algn="l"/>
            <a:r>
              <a:rPr lang="tr-TR" altLang="tr-TR" b="1" dirty="0" smtClean="0"/>
              <a:t>Tabloya Alan Ekleme:</a:t>
            </a:r>
            <a:r>
              <a:rPr lang="tr-TR" altLang="tr-TR" dirty="0" smtClean="0"/>
              <a:t/>
            </a:r>
            <a:br>
              <a:rPr lang="tr-TR" altLang="tr-TR" dirty="0" smtClean="0"/>
            </a:br>
            <a:r>
              <a:rPr lang="tr-TR" altLang="tr-TR" dirty="0" smtClean="0"/>
              <a:t>Var olan bir tabloya alan eklemek için kullanacağımız ALTER TABLE komutu aşağıdaki gibidir.</a:t>
            </a:r>
            <a:br>
              <a:rPr lang="tr-TR" altLang="tr-TR" dirty="0" smtClean="0"/>
            </a:br>
            <a:r>
              <a:rPr lang="tr-TR" altLang="tr-TR" dirty="0" smtClean="0"/>
              <a:t>ALTER TABLE </a:t>
            </a:r>
            <a:r>
              <a:rPr lang="tr-TR" altLang="tr-TR" dirty="0" err="1" smtClean="0"/>
              <a:t>tablo_adi</a:t>
            </a:r>
            <a:r>
              <a:rPr lang="tr-TR" altLang="tr-TR" dirty="0" smtClean="0"/>
              <a:t> ADD </a:t>
            </a:r>
            <a:r>
              <a:rPr lang="tr-TR" altLang="tr-TR" dirty="0" err="1" smtClean="0"/>
              <a:t>alan_adi</a:t>
            </a:r>
            <a:r>
              <a:rPr lang="tr-TR" altLang="tr-TR" dirty="0" smtClean="0"/>
              <a:t> </a:t>
            </a:r>
            <a:r>
              <a:rPr lang="tr-TR" altLang="tr-TR" dirty="0" err="1" smtClean="0"/>
              <a:t>alan_turu</a:t>
            </a:r>
            <a:r>
              <a:rPr lang="tr-TR" altLang="tr-TR" dirty="0" smtClean="0"/>
              <a:t>;</a:t>
            </a:r>
            <a:br>
              <a:rPr lang="tr-TR" altLang="tr-TR" dirty="0" smtClean="0"/>
            </a:br>
            <a:r>
              <a:rPr lang="tr-TR" altLang="tr-TR" dirty="0" smtClean="0"/>
              <a:t>ALTER TABLE </a:t>
            </a:r>
            <a:r>
              <a:rPr lang="tr-TR" altLang="tr-TR" dirty="0" err="1" smtClean="0"/>
              <a:t>Uyeler</a:t>
            </a:r>
            <a:r>
              <a:rPr lang="tr-TR" altLang="tr-TR" dirty="0" smtClean="0"/>
              <a:t> ADD Yer CHAR(50);</a:t>
            </a:r>
          </a:p>
          <a:p>
            <a:pPr algn="l"/>
            <a:r>
              <a:rPr lang="en-US" altLang="tr-TR" dirty="0" smtClean="0"/>
              <a:t>ALTER TABLE </a:t>
            </a:r>
            <a:r>
              <a:rPr lang="tr-TR" altLang="tr-TR" dirty="0" err="1" smtClean="0"/>
              <a:t>Oyuncakar</a:t>
            </a:r>
            <a:r>
              <a:rPr lang="tr-TR" altLang="tr-TR" dirty="0" smtClean="0"/>
              <a:t> </a:t>
            </a:r>
            <a:r>
              <a:rPr lang="en-US" altLang="tr-TR" dirty="0" smtClean="0"/>
              <a:t>ADD </a:t>
            </a:r>
            <a:r>
              <a:rPr lang="en-US" altLang="tr-TR" dirty="0" err="1" smtClean="0"/>
              <a:t>Renk</a:t>
            </a:r>
            <a:r>
              <a:rPr lang="en-US" altLang="tr-TR" dirty="0" smtClean="0"/>
              <a:t> char(15) </a:t>
            </a:r>
            <a:r>
              <a:rPr lang="tr-TR" altLang="tr-TR" dirty="0" smtClean="0"/>
              <a:t/>
            </a:r>
            <a:br>
              <a:rPr lang="tr-TR" altLang="tr-TR" dirty="0" smtClean="0"/>
            </a:br>
            <a:endParaRPr lang="tr-TR" altLang="tr-TR" dirty="0" smtClean="0"/>
          </a:p>
        </p:txBody>
      </p:sp>
      <p:sp>
        <p:nvSpPr>
          <p:cNvPr id="19456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3375B9D5-CA90-4AF5-A3A1-D7879471AF01}" type="slidenum">
              <a:rPr lang="tr-TR" altLang="en-US" b="0" smtClean="0">
                <a:solidFill>
                  <a:prstClr val="black"/>
                </a:solidFill>
              </a:rPr>
              <a:pPr eaLnBrk="1" hangingPunct="1"/>
              <a:t>47</a:t>
            </a:fld>
            <a:endParaRPr lang="tr-TR" altLang="en-US" b="0" smtClean="0">
              <a:solidFill>
                <a:prstClr val="black"/>
              </a:solidFill>
            </a:endParaRPr>
          </a:p>
        </p:txBody>
      </p:sp>
    </p:spTree>
    <p:extLst>
      <p:ext uri="{BB962C8B-B14F-4D97-AF65-F5344CB8AC3E}">
        <p14:creationId xmlns:p14="http://schemas.microsoft.com/office/powerpoint/2010/main" val="959240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1 Başlık"/>
          <p:cNvSpPr>
            <a:spLocks noGrp="1"/>
          </p:cNvSpPr>
          <p:nvPr>
            <p:ph type="title"/>
          </p:nvPr>
        </p:nvSpPr>
        <p:spPr/>
        <p:txBody>
          <a:bodyPr/>
          <a:lstStyle/>
          <a:p>
            <a:endParaRPr lang="tr-TR" altLang="tr-TR" smtClean="0"/>
          </a:p>
        </p:txBody>
      </p:sp>
      <p:sp>
        <p:nvSpPr>
          <p:cNvPr id="195587" name="2 İçerik Yer Tutucusu"/>
          <p:cNvSpPr>
            <a:spLocks noGrp="1"/>
          </p:cNvSpPr>
          <p:nvPr>
            <p:ph idx="1"/>
          </p:nvPr>
        </p:nvSpPr>
        <p:spPr/>
        <p:txBody>
          <a:bodyPr/>
          <a:lstStyle/>
          <a:p>
            <a:r>
              <a:rPr lang="tr-TR" altLang="tr-TR" smtClean="0"/>
              <a:t>ALTER TABLE Toys</a:t>
            </a:r>
          </a:p>
          <a:p>
            <a:r>
              <a:rPr lang="en-US" altLang="tr-TR" smtClean="0"/>
              <a:t>ADD COLUMN</a:t>
            </a:r>
            <a:r>
              <a:rPr lang="tr-TR" altLang="tr-TR" smtClean="0"/>
              <a:t> Age Char(15), Country Char(25)</a:t>
            </a:r>
          </a:p>
          <a:p>
            <a:endParaRPr lang="tr-TR" altLang="tr-TR" smtClean="0"/>
          </a:p>
        </p:txBody>
      </p:sp>
      <p:sp>
        <p:nvSpPr>
          <p:cNvPr id="19558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98BB58CD-685F-4133-8895-ECC5CAD3EF00}" type="slidenum">
              <a:rPr lang="tr-TR" altLang="en-US" b="0" smtClean="0">
                <a:solidFill>
                  <a:prstClr val="black"/>
                </a:solidFill>
              </a:rPr>
              <a:pPr eaLnBrk="1" hangingPunct="1"/>
              <a:t>48</a:t>
            </a:fld>
            <a:endParaRPr lang="tr-TR" altLang="en-US" b="0" smtClean="0">
              <a:solidFill>
                <a:prstClr val="black"/>
              </a:solidFill>
            </a:endParaRPr>
          </a:p>
        </p:txBody>
      </p:sp>
    </p:spTree>
    <p:extLst>
      <p:ext uri="{BB962C8B-B14F-4D97-AF65-F5344CB8AC3E}">
        <p14:creationId xmlns:p14="http://schemas.microsoft.com/office/powerpoint/2010/main" val="566648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1 Başlık"/>
          <p:cNvSpPr>
            <a:spLocks noGrp="1"/>
          </p:cNvSpPr>
          <p:nvPr>
            <p:ph type="title"/>
          </p:nvPr>
        </p:nvSpPr>
        <p:spPr/>
        <p:txBody>
          <a:bodyPr/>
          <a:lstStyle/>
          <a:p>
            <a:endParaRPr lang="tr-TR" altLang="tr-TR" smtClean="0"/>
          </a:p>
        </p:txBody>
      </p:sp>
      <p:sp>
        <p:nvSpPr>
          <p:cNvPr id="196611" name="2 İçerik Yer Tutucusu"/>
          <p:cNvSpPr>
            <a:spLocks noGrp="1"/>
          </p:cNvSpPr>
          <p:nvPr>
            <p:ph idx="1"/>
          </p:nvPr>
        </p:nvSpPr>
        <p:spPr/>
        <p:txBody>
          <a:bodyPr/>
          <a:lstStyle/>
          <a:p>
            <a:r>
              <a:rPr lang="tr-TR" altLang="tr-TR" smtClean="0"/>
              <a:t>ALTER TABLE Ürünler</a:t>
            </a:r>
          </a:p>
          <a:p>
            <a:r>
              <a:rPr lang="tr-TR" altLang="tr-TR" smtClean="0"/>
              <a:t>ADD COLUMN Kdv_Oranı Integer, Üretim_Yeri Char(25)</a:t>
            </a:r>
          </a:p>
        </p:txBody>
      </p:sp>
      <p:sp>
        <p:nvSpPr>
          <p:cNvPr id="19661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C956D14E-4769-4FAF-84B5-227D1A930DC1}" type="slidenum">
              <a:rPr lang="tr-TR" altLang="en-US" b="0" smtClean="0">
                <a:solidFill>
                  <a:prstClr val="black"/>
                </a:solidFill>
              </a:rPr>
              <a:pPr eaLnBrk="1" hangingPunct="1"/>
              <a:t>49</a:t>
            </a:fld>
            <a:endParaRPr lang="tr-TR" altLang="en-US" b="0" smtClean="0">
              <a:solidFill>
                <a:prstClr val="black"/>
              </a:solidFill>
            </a:endParaRPr>
          </a:p>
        </p:txBody>
      </p:sp>
    </p:spTree>
    <p:extLst>
      <p:ext uri="{BB962C8B-B14F-4D97-AF65-F5344CB8AC3E}">
        <p14:creationId xmlns:p14="http://schemas.microsoft.com/office/powerpoint/2010/main" val="2485806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7F5C16B8-AFA0-44EE-BEB2-6340525433F6}" type="slidenum">
              <a:rPr lang="tr-TR" altLang="en-US" b="0" smtClean="0">
                <a:solidFill>
                  <a:prstClr val="black"/>
                </a:solidFill>
              </a:rPr>
              <a:pPr eaLnBrk="1" hangingPunct="1"/>
              <a:t>5</a:t>
            </a:fld>
            <a:endParaRPr lang="tr-TR" altLang="en-US" b="0" smtClean="0">
              <a:solidFill>
                <a:prstClr val="black"/>
              </a:solidFill>
            </a:endParaRPr>
          </a:p>
        </p:txBody>
      </p:sp>
      <p:sp>
        <p:nvSpPr>
          <p:cNvPr id="16387" name="Rectangle 2"/>
          <p:cNvSpPr>
            <a:spLocks noGrp="1" noChangeArrowheads="1"/>
          </p:cNvSpPr>
          <p:nvPr>
            <p:ph type="title"/>
          </p:nvPr>
        </p:nvSpPr>
        <p:spPr>
          <a:xfrm>
            <a:off x="719138" y="476250"/>
            <a:ext cx="7543800" cy="1295400"/>
          </a:xfrm>
        </p:spPr>
        <p:txBody>
          <a:bodyPr/>
          <a:lstStyle/>
          <a:p>
            <a:pPr eaLnBrk="1" hangingPunct="1"/>
            <a:r>
              <a:rPr lang="en-US" altLang="tr-TR" sz="3600" smtClean="0"/>
              <a:t>Veri Tabanı Yönetim Sistemi-VTYS</a:t>
            </a:r>
            <a:endParaRPr lang="tr-TR" altLang="tr-TR" sz="3600" smtClean="0"/>
          </a:p>
        </p:txBody>
      </p:sp>
      <p:sp>
        <p:nvSpPr>
          <p:cNvPr id="245763" name="Rectangle 3"/>
          <p:cNvSpPr>
            <a:spLocks noGrp="1" noChangeArrowheads="1"/>
          </p:cNvSpPr>
          <p:nvPr>
            <p:ph type="body" idx="1"/>
          </p:nvPr>
        </p:nvSpPr>
        <p:spPr>
          <a:xfrm>
            <a:off x="539552" y="2060848"/>
            <a:ext cx="8229600" cy="4525963"/>
          </a:xfrm>
        </p:spPr>
        <p:txBody>
          <a:bodyPr/>
          <a:lstStyle/>
          <a:p>
            <a:pPr eaLnBrk="1" hangingPunct="1">
              <a:buFont typeface="Wingdings" pitchFamily="2" charset="2"/>
              <a:buNone/>
            </a:pPr>
            <a:endParaRPr lang="tr-TR" altLang="tr-TR" sz="3600" smtClean="0"/>
          </a:p>
          <a:p>
            <a:pPr eaLnBrk="1" hangingPunct="1">
              <a:buFont typeface="Wingdings" pitchFamily="2" charset="2"/>
              <a:buNone/>
            </a:pPr>
            <a:r>
              <a:rPr lang="tr-TR" altLang="tr-TR" sz="3600" smtClean="0"/>
              <a:t>  Veri tabanı tanımlamak, yaratmak, yaşatmak ve veri tabanına denetimli erişim sağlamak için kullanılan yazılım sistemidir.</a:t>
            </a:r>
          </a:p>
        </p:txBody>
      </p:sp>
      <p:sp>
        <p:nvSpPr>
          <p:cNvPr id="2" name="Altbilgi Yer Tutucusu 1"/>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Tree>
    <p:extLst>
      <p:ext uri="{BB962C8B-B14F-4D97-AF65-F5344CB8AC3E}">
        <p14:creationId xmlns:p14="http://schemas.microsoft.com/office/powerpoint/2010/main" val="3791163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45763">
                                            <p:txEl>
                                              <p:pRg st="1" end="1"/>
                                            </p:txEl>
                                          </p:spTgt>
                                        </p:tgtEl>
                                        <p:attrNameLst>
                                          <p:attrName>style.visibility</p:attrName>
                                        </p:attrNameLst>
                                      </p:cBhvr>
                                      <p:to>
                                        <p:strVal val="visible"/>
                                      </p:to>
                                    </p:set>
                                    <p:anim calcmode="lin" valueType="num">
                                      <p:cBhvr>
                                        <p:cTn id="7" dur="1000" fill="hold"/>
                                        <p:tgtEl>
                                          <p:spTgt spid="24576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4576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45763">
                                            <p:txEl>
                                              <p:pRg st="1" end="1"/>
                                            </p:txEl>
                                          </p:spTgt>
                                        </p:tgtEl>
                                        <p:attrNameLst>
                                          <p:attrName>ppt_y</p:attrName>
                                        </p:attrNameLst>
                                      </p:cBhvr>
                                      <p:tavLst>
                                        <p:tav tm="0">
                                          <p:val>
                                            <p:strVal val="#ppt_y"/>
                                          </p:val>
                                        </p:tav>
                                        <p:tav tm="100000">
                                          <p:val>
                                            <p:strVal val="#ppt_y"/>
                                          </p:val>
                                        </p:tav>
                                      </p:tavLst>
                                    </p:anim>
                                    <p:animEffect transition="in" filter="fade">
                                      <p:cBhvr>
                                        <p:cTn id="10" dur="1000"/>
                                        <p:tgtEl>
                                          <p:spTgt spid="2457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1 Başlık"/>
          <p:cNvSpPr>
            <a:spLocks noGrp="1"/>
          </p:cNvSpPr>
          <p:nvPr>
            <p:ph type="title"/>
          </p:nvPr>
        </p:nvSpPr>
        <p:spPr/>
        <p:txBody>
          <a:bodyPr/>
          <a:lstStyle/>
          <a:p>
            <a:endParaRPr lang="tr-TR" altLang="tr-TR" smtClean="0"/>
          </a:p>
        </p:txBody>
      </p:sp>
      <p:sp>
        <p:nvSpPr>
          <p:cNvPr id="197635" name="2 İçerik Yer Tutucusu"/>
          <p:cNvSpPr>
            <a:spLocks noGrp="1"/>
          </p:cNvSpPr>
          <p:nvPr>
            <p:ph idx="1"/>
          </p:nvPr>
        </p:nvSpPr>
        <p:spPr>
          <a:xfrm>
            <a:off x="457200" y="1719263"/>
            <a:ext cx="8350250" cy="4594225"/>
          </a:xfrm>
        </p:spPr>
        <p:txBody>
          <a:bodyPr/>
          <a:lstStyle/>
          <a:p>
            <a:pPr algn="l"/>
            <a:r>
              <a:rPr lang="tr-TR" altLang="tr-TR" b="1" dirty="0" smtClean="0"/>
              <a:t>Tablodaki Alanları Düzenleme</a:t>
            </a:r>
            <a:r>
              <a:rPr lang="tr-TR" altLang="tr-TR" dirty="0" smtClean="0"/>
              <a:t/>
            </a:r>
            <a:br>
              <a:rPr lang="tr-TR" altLang="tr-TR" dirty="0" smtClean="0"/>
            </a:br>
            <a:r>
              <a:rPr lang="tr-TR" altLang="tr-TR" dirty="0" smtClean="0"/>
              <a:t>Tablodaki </a:t>
            </a:r>
            <a:r>
              <a:rPr lang="tr-TR" altLang="tr-TR" dirty="0" err="1" smtClean="0"/>
              <a:t>varolan</a:t>
            </a:r>
            <a:r>
              <a:rPr lang="tr-TR" altLang="tr-TR" dirty="0" smtClean="0"/>
              <a:t> alanları düzenlemek için kullanacağımız ALTER TABLE komutu aşağıdaki gibidir.</a:t>
            </a:r>
            <a:br>
              <a:rPr lang="tr-TR" altLang="tr-TR" dirty="0" smtClean="0"/>
            </a:br>
            <a:r>
              <a:rPr lang="tr-TR" altLang="tr-TR" dirty="0" smtClean="0"/>
              <a:t>ALTER TABLE </a:t>
            </a:r>
            <a:r>
              <a:rPr lang="tr-TR" altLang="tr-TR" dirty="0" err="1" smtClean="0"/>
              <a:t>tablo_adi</a:t>
            </a:r>
            <a:r>
              <a:rPr lang="tr-TR" altLang="tr-TR" dirty="0" smtClean="0"/>
              <a:t> MODIFY </a:t>
            </a:r>
            <a:r>
              <a:rPr lang="tr-TR" altLang="tr-TR" dirty="0" err="1" smtClean="0"/>
              <a:t>alan_adi</a:t>
            </a:r>
            <a:r>
              <a:rPr lang="tr-TR" altLang="tr-TR" dirty="0" smtClean="0"/>
              <a:t> </a:t>
            </a:r>
            <a:r>
              <a:rPr lang="tr-TR" altLang="tr-TR" dirty="0" err="1" smtClean="0"/>
              <a:t>alan_turu</a:t>
            </a:r>
            <a:r>
              <a:rPr lang="tr-TR" altLang="tr-TR" dirty="0" smtClean="0"/>
              <a:t>;</a:t>
            </a:r>
            <a:br>
              <a:rPr lang="tr-TR" altLang="tr-TR" dirty="0" smtClean="0"/>
            </a:br>
            <a:r>
              <a:rPr lang="tr-TR" altLang="tr-TR" dirty="0" smtClean="0"/>
              <a:t>Örneğin, </a:t>
            </a:r>
            <a:r>
              <a:rPr lang="tr-TR" altLang="tr-TR" dirty="0" err="1" smtClean="0"/>
              <a:t>Uyeler</a:t>
            </a:r>
            <a:r>
              <a:rPr lang="tr-TR" altLang="tr-TR" dirty="0" smtClean="0"/>
              <a:t> tablosunda, uzunluğu 50 karakter olan Yer alanını 100 karaktere çıkaralım.</a:t>
            </a:r>
            <a:br>
              <a:rPr lang="tr-TR" altLang="tr-TR" dirty="0" smtClean="0"/>
            </a:br>
            <a:r>
              <a:rPr lang="tr-TR" altLang="tr-TR" dirty="0" smtClean="0"/>
              <a:t>ALTER TABLE </a:t>
            </a:r>
            <a:r>
              <a:rPr lang="tr-TR" altLang="tr-TR" dirty="0" err="1" smtClean="0"/>
              <a:t>Uyeler</a:t>
            </a:r>
            <a:r>
              <a:rPr lang="tr-TR" altLang="tr-TR" dirty="0" smtClean="0"/>
              <a:t> MODIFY Yer VARCHAR(100);</a:t>
            </a:r>
            <a:br>
              <a:rPr lang="tr-TR" altLang="tr-TR" dirty="0" smtClean="0"/>
            </a:br>
            <a:endParaRPr lang="tr-TR" altLang="tr-TR" dirty="0" smtClean="0"/>
          </a:p>
        </p:txBody>
      </p:sp>
      <p:sp>
        <p:nvSpPr>
          <p:cNvPr id="19763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3E3B33CB-B797-4B88-8B79-98A275645F50}" type="slidenum">
              <a:rPr lang="tr-TR" altLang="en-US" b="0" smtClean="0">
                <a:solidFill>
                  <a:prstClr val="black"/>
                </a:solidFill>
              </a:rPr>
              <a:pPr eaLnBrk="1" hangingPunct="1"/>
              <a:t>50</a:t>
            </a:fld>
            <a:endParaRPr lang="tr-TR" altLang="en-US" b="0" smtClean="0">
              <a:solidFill>
                <a:prstClr val="black"/>
              </a:solidFill>
            </a:endParaRPr>
          </a:p>
        </p:txBody>
      </p:sp>
    </p:spTree>
    <p:extLst>
      <p:ext uri="{BB962C8B-B14F-4D97-AF65-F5344CB8AC3E}">
        <p14:creationId xmlns:p14="http://schemas.microsoft.com/office/powerpoint/2010/main" val="668390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1 Başlık"/>
          <p:cNvSpPr>
            <a:spLocks noGrp="1"/>
          </p:cNvSpPr>
          <p:nvPr>
            <p:ph type="title"/>
          </p:nvPr>
        </p:nvSpPr>
        <p:spPr/>
        <p:txBody>
          <a:bodyPr/>
          <a:lstStyle/>
          <a:p>
            <a:endParaRPr lang="tr-TR" altLang="tr-TR" smtClean="0"/>
          </a:p>
        </p:txBody>
      </p:sp>
      <p:sp>
        <p:nvSpPr>
          <p:cNvPr id="198659" name="2 İçerik Yer Tutucusu"/>
          <p:cNvSpPr>
            <a:spLocks noGrp="1"/>
          </p:cNvSpPr>
          <p:nvPr>
            <p:ph idx="1"/>
          </p:nvPr>
        </p:nvSpPr>
        <p:spPr/>
        <p:txBody>
          <a:bodyPr/>
          <a:lstStyle/>
          <a:p>
            <a:pPr algn="l"/>
            <a:r>
              <a:rPr lang="tr-TR" altLang="tr-TR" b="1" dirty="0" smtClean="0"/>
              <a:t>Alan Silme</a:t>
            </a:r>
            <a:r>
              <a:rPr lang="tr-TR" altLang="tr-TR" dirty="0" smtClean="0"/>
              <a:t/>
            </a:r>
            <a:br>
              <a:rPr lang="tr-TR" altLang="tr-TR" dirty="0" smtClean="0"/>
            </a:br>
            <a:r>
              <a:rPr lang="tr-TR" altLang="tr-TR" dirty="0" smtClean="0"/>
              <a:t/>
            </a:r>
            <a:br>
              <a:rPr lang="tr-TR" altLang="tr-TR" dirty="0" smtClean="0"/>
            </a:br>
            <a:r>
              <a:rPr lang="tr-TR" altLang="tr-TR" dirty="0" smtClean="0"/>
              <a:t>Tablodaki </a:t>
            </a:r>
            <a:r>
              <a:rPr lang="tr-TR" altLang="tr-TR" dirty="0" err="1" smtClean="0"/>
              <a:t>varolan</a:t>
            </a:r>
            <a:r>
              <a:rPr lang="tr-TR" altLang="tr-TR" dirty="0" smtClean="0"/>
              <a:t> bir alanı silmek için kullanacağımız ALTER TABLE komutu aşağıdaki gibidir.</a:t>
            </a:r>
            <a:br>
              <a:rPr lang="tr-TR" altLang="tr-TR" dirty="0" smtClean="0"/>
            </a:br>
            <a:r>
              <a:rPr lang="tr-TR" altLang="tr-TR" dirty="0" smtClean="0"/>
              <a:t>ALTER TABLE </a:t>
            </a:r>
            <a:r>
              <a:rPr lang="tr-TR" altLang="tr-TR" dirty="0" err="1" smtClean="0"/>
              <a:t>tablo_adi</a:t>
            </a:r>
            <a:r>
              <a:rPr lang="tr-TR" altLang="tr-TR" dirty="0" smtClean="0"/>
              <a:t> DROP COLUMN </a:t>
            </a:r>
            <a:r>
              <a:rPr lang="tr-TR" altLang="tr-TR" dirty="0" err="1" smtClean="0"/>
              <a:t>alan_adi</a:t>
            </a:r>
            <a:r>
              <a:rPr lang="tr-TR" altLang="tr-TR" dirty="0" smtClean="0"/>
              <a:t>;</a:t>
            </a:r>
          </a:p>
          <a:p>
            <a:r>
              <a:rPr lang="tr-TR" altLang="tr-TR" dirty="0" smtClean="0"/>
              <a:t>ALTER TABLE </a:t>
            </a:r>
            <a:r>
              <a:rPr lang="tr-TR" altLang="tr-TR" dirty="0" err="1" smtClean="0"/>
              <a:t>Toys</a:t>
            </a:r>
            <a:r>
              <a:rPr lang="tr-TR" altLang="tr-TR" dirty="0" smtClean="0"/>
              <a:t> DROP COLUMN Renk</a:t>
            </a:r>
          </a:p>
          <a:p>
            <a:pPr algn="l"/>
            <a:r>
              <a:rPr lang="tr-TR" altLang="tr-TR" dirty="0" smtClean="0"/>
              <a:t>ALTER TABLE Ürünler DROP COLUMN Tanım </a:t>
            </a:r>
            <a:br>
              <a:rPr lang="tr-TR" altLang="tr-TR" dirty="0" smtClean="0"/>
            </a:br>
            <a:endParaRPr lang="tr-TR" altLang="tr-TR" dirty="0" smtClean="0"/>
          </a:p>
        </p:txBody>
      </p:sp>
      <p:sp>
        <p:nvSpPr>
          <p:cNvPr id="19866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E05A5974-324A-48DB-878C-FBBAFBDE6BE5}" type="slidenum">
              <a:rPr lang="tr-TR" altLang="en-US" b="0" smtClean="0">
                <a:solidFill>
                  <a:prstClr val="black"/>
                </a:solidFill>
              </a:rPr>
              <a:pPr eaLnBrk="1" hangingPunct="1"/>
              <a:t>51</a:t>
            </a:fld>
            <a:endParaRPr lang="tr-TR" altLang="en-US" b="0" smtClean="0">
              <a:solidFill>
                <a:prstClr val="black"/>
              </a:solidFill>
            </a:endParaRPr>
          </a:p>
        </p:txBody>
      </p:sp>
    </p:spTree>
    <p:extLst>
      <p:ext uri="{BB962C8B-B14F-4D97-AF65-F5344CB8AC3E}">
        <p14:creationId xmlns:p14="http://schemas.microsoft.com/office/powerpoint/2010/main" val="1630446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1 Başlık"/>
          <p:cNvSpPr>
            <a:spLocks noGrp="1"/>
          </p:cNvSpPr>
          <p:nvPr>
            <p:ph type="title"/>
          </p:nvPr>
        </p:nvSpPr>
        <p:spPr/>
        <p:txBody>
          <a:bodyPr/>
          <a:lstStyle/>
          <a:p>
            <a:endParaRPr lang="tr-TR" altLang="tr-TR" smtClean="0"/>
          </a:p>
        </p:txBody>
      </p:sp>
      <p:sp>
        <p:nvSpPr>
          <p:cNvPr id="199683" name="2 İçerik Yer Tutucusu"/>
          <p:cNvSpPr>
            <a:spLocks noGrp="1"/>
          </p:cNvSpPr>
          <p:nvPr>
            <p:ph idx="1"/>
          </p:nvPr>
        </p:nvSpPr>
        <p:spPr>
          <a:xfrm>
            <a:off x="482600" y="1384300"/>
            <a:ext cx="8397875" cy="4965700"/>
          </a:xfrm>
        </p:spPr>
        <p:txBody>
          <a:bodyPr/>
          <a:lstStyle/>
          <a:p>
            <a:pPr>
              <a:buFont typeface="Wingdings" pitchFamily="2" charset="2"/>
              <a:buNone/>
            </a:pPr>
            <a:r>
              <a:rPr lang="tr-TR" altLang="tr-TR" b="1" dirty="0" smtClean="0"/>
              <a:t>Kısıt Eklemek </a:t>
            </a:r>
          </a:p>
          <a:p>
            <a:r>
              <a:rPr lang="tr-TR" altLang="tr-TR" sz="2800" dirty="0" smtClean="0"/>
              <a:t>ALTER TABLE Ürünler</a:t>
            </a:r>
          </a:p>
          <a:p>
            <a:r>
              <a:rPr lang="tr-TR" altLang="tr-TR" sz="2800" dirty="0" smtClean="0"/>
              <a:t>ADD CONSTRAINT Kısıt2 UNIQUE (</a:t>
            </a:r>
            <a:r>
              <a:rPr lang="tr-TR" altLang="tr-TR" sz="2800" dirty="0" err="1" smtClean="0"/>
              <a:t>Üretim_Yeri</a:t>
            </a:r>
            <a:r>
              <a:rPr lang="tr-TR" altLang="tr-TR" sz="2800" dirty="0" smtClean="0"/>
              <a:t>);</a:t>
            </a:r>
          </a:p>
          <a:p>
            <a:r>
              <a:rPr lang="tr-TR" altLang="tr-TR" sz="2800" dirty="0" smtClean="0"/>
              <a:t>ALTER TABLE Ürünler</a:t>
            </a:r>
          </a:p>
          <a:p>
            <a:r>
              <a:rPr lang="tr-TR" altLang="tr-TR" sz="2800" dirty="0" smtClean="0"/>
              <a:t>ADD CONSTRAINT Kısıt1 UNIQUE (ID);</a:t>
            </a:r>
          </a:p>
          <a:p>
            <a:pPr>
              <a:buFont typeface="Wingdings" pitchFamily="2" charset="2"/>
              <a:buNone/>
            </a:pPr>
            <a:r>
              <a:rPr lang="tr-TR" altLang="tr-TR" b="1" dirty="0" smtClean="0"/>
              <a:t>Kısıt Silmek</a:t>
            </a:r>
          </a:p>
          <a:p>
            <a:r>
              <a:rPr lang="tr-TR" altLang="tr-TR" dirty="0" smtClean="0"/>
              <a:t>ALTER TABLE Ürünler DROP CONSTRAINT kısıt2</a:t>
            </a:r>
            <a:endParaRPr lang="tr-TR" altLang="tr-TR" b="1" dirty="0" smtClean="0"/>
          </a:p>
        </p:txBody>
      </p:sp>
      <p:sp>
        <p:nvSpPr>
          <p:cNvPr id="19968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35A1AF75-DFE3-4CA0-8A9F-39C50A72995E}" type="slidenum">
              <a:rPr lang="tr-TR" altLang="en-US" b="0" smtClean="0">
                <a:solidFill>
                  <a:prstClr val="black"/>
                </a:solidFill>
              </a:rPr>
              <a:pPr eaLnBrk="1" hangingPunct="1"/>
              <a:t>52</a:t>
            </a:fld>
            <a:endParaRPr lang="tr-TR" altLang="en-US" b="0" smtClean="0">
              <a:solidFill>
                <a:prstClr val="black"/>
              </a:solidFill>
            </a:endParaRPr>
          </a:p>
        </p:txBody>
      </p:sp>
    </p:spTree>
    <p:extLst>
      <p:ext uri="{BB962C8B-B14F-4D97-AF65-F5344CB8AC3E}">
        <p14:creationId xmlns:p14="http://schemas.microsoft.com/office/powerpoint/2010/main" val="1623959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SELECT</a:t>
            </a:r>
            <a:endParaRPr lang="tr-TR" dirty="0"/>
          </a:p>
        </p:txBody>
      </p:sp>
      <p:sp>
        <p:nvSpPr>
          <p:cNvPr id="3" name="İçerik Yer Tutucusu 2"/>
          <p:cNvSpPr>
            <a:spLocks noGrp="1"/>
          </p:cNvSpPr>
          <p:nvPr>
            <p:ph idx="1"/>
          </p:nvPr>
        </p:nvSpPr>
        <p:spPr/>
        <p:txBody>
          <a:bodyPr/>
          <a:lstStyle/>
          <a:p>
            <a:r>
              <a:rPr lang="tr-TR" dirty="0"/>
              <a:t>SELECT deyimi </a:t>
            </a:r>
            <a:r>
              <a:rPr lang="tr-TR" dirty="0" err="1"/>
              <a:t>veritabanındaki</a:t>
            </a:r>
            <a:r>
              <a:rPr lang="tr-TR" dirty="0"/>
              <a:t> bir veya birden fazla tablodan </a:t>
            </a:r>
            <a:r>
              <a:rPr lang="tr-TR" b="1" dirty="0"/>
              <a:t>veri almak</a:t>
            </a:r>
            <a:r>
              <a:rPr lang="tr-TR" dirty="0"/>
              <a:t> için kullanılır</a:t>
            </a:r>
            <a:r>
              <a:rPr lang="tr-TR" dirty="0" smtClean="0"/>
              <a:t>.</a:t>
            </a:r>
          </a:p>
          <a:p>
            <a:r>
              <a:rPr lang="en-US" b="1" dirty="0"/>
              <a:t>SELECT</a:t>
            </a:r>
            <a:r>
              <a:rPr lang="en-US" dirty="0"/>
              <a:t> [</a:t>
            </a:r>
            <a:r>
              <a:rPr lang="en-US" dirty="0" err="1"/>
              <a:t>alanlar</a:t>
            </a:r>
            <a:r>
              <a:rPr lang="en-US" dirty="0"/>
              <a:t>] </a:t>
            </a:r>
            <a:r>
              <a:rPr lang="en-US" b="1" dirty="0"/>
              <a:t>FROM</a:t>
            </a:r>
            <a:r>
              <a:rPr lang="en-US" dirty="0"/>
              <a:t> [</a:t>
            </a:r>
            <a:r>
              <a:rPr lang="en-US" dirty="0" err="1"/>
              <a:t>tablo</a:t>
            </a:r>
            <a:r>
              <a:rPr lang="en-US" dirty="0"/>
              <a:t> </a:t>
            </a:r>
            <a:r>
              <a:rPr lang="en-US" dirty="0" err="1"/>
              <a:t>adı</a:t>
            </a:r>
            <a:r>
              <a:rPr lang="en-US" dirty="0" smtClean="0"/>
              <a:t>]</a:t>
            </a:r>
            <a:endParaRPr lang="tr-TR" dirty="0" smtClean="0"/>
          </a:p>
          <a:p>
            <a:r>
              <a:rPr lang="tr-TR" dirty="0"/>
              <a:t>Bu formata göre alanlar kısmına </a:t>
            </a:r>
            <a:r>
              <a:rPr lang="tr-TR" dirty="0" err="1"/>
              <a:t>veritabanındaki</a:t>
            </a:r>
            <a:r>
              <a:rPr lang="tr-TR" dirty="0"/>
              <a:t> hangi alanları elde etmek </a:t>
            </a:r>
            <a:r>
              <a:rPr lang="tr-TR" dirty="0" smtClean="0"/>
              <a:t>isteniyorsa onların </a:t>
            </a:r>
            <a:r>
              <a:rPr lang="tr-TR" dirty="0"/>
              <a:t>isimlerini virgülle ayırarak </a:t>
            </a:r>
            <a:r>
              <a:rPr lang="tr-TR" dirty="0" smtClean="0"/>
              <a:t>yazılır. </a:t>
            </a:r>
          </a:p>
          <a:p>
            <a:r>
              <a:rPr lang="tr-TR" dirty="0" err="1" smtClean="0"/>
              <a:t>FROM'dan</a:t>
            </a:r>
            <a:r>
              <a:rPr lang="tr-TR" dirty="0" smtClean="0"/>
              <a:t> </a:t>
            </a:r>
            <a:r>
              <a:rPr lang="tr-TR" dirty="0"/>
              <a:t>sonra ise tablonun </a:t>
            </a:r>
            <a:r>
              <a:rPr lang="tr-TR" dirty="0" smtClean="0"/>
              <a:t>adı yazılır</a:t>
            </a:r>
          </a:p>
          <a:p>
            <a:r>
              <a:rPr lang="tr-TR" dirty="0" err="1"/>
              <a:t>SELECT'ten</a:t>
            </a:r>
            <a:r>
              <a:rPr lang="tr-TR" dirty="0"/>
              <a:t> sonra yazdığımız * ifadesi tabloda bulunan </a:t>
            </a:r>
            <a:r>
              <a:rPr lang="tr-TR" b="1" dirty="0"/>
              <a:t>bütün </a:t>
            </a:r>
            <a:r>
              <a:rPr lang="tr-TR" b="1" dirty="0" smtClean="0"/>
              <a:t>alanları</a:t>
            </a:r>
            <a:r>
              <a:rPr lang="tr-TR" dirty="0" smtClean="0"/>
              <a:t>n seçilmesini sağlar.</a:t>
            </a: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53</a:t>
            </a:fld>
            <a:endParaRPr lang="tr-TR">
              <a:solidFill>
                <a:prstClr val="black">
                  <a:tint val="75000"/>
                </a:prstClr>
              </a:solidFill>
            </a:endParaRPr>
          </a:p>
        </p:txBody>
      </p:sp>
    </p:spTree>
    <p:extLst>
      <p:ext uri="{BB962C8B-B14F-4D97-AF65-F5344CB8AC3E}">
        <p14:creationId xmlns:p14="http://schemas.microsoft.com/office/powerpoint/2010/main" val="40318429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2428B360-F626-4602-9E64-3FCB5F44B7CE}" type="slidenum">
              <a:rPr lang="tr-TR" altLang="en-US" b="0" smtClean="0">
                <a:solidFill>
                  <a:prstClr val="black"/>
                </a:solidFill>
              </a:rPr>
              <a:pPr eaLnBrk="1" hangingPunct="1"/>
              <a:t>54</a:t>
            </a:fld>
            <a:endParaRPr lang="tr-TR" altLang="en-US" b="0" smtClean="0">
              <a:solidFill>
                <a:prstClr val="black"/>
              </a:solidFill>
            </a:endParaRPr>
          </a:p>
        </p:txBody>
      </p:sp>
      <p:sp>
        <p:nvSpPr>
          <p:cNvPr id="12291" name="Rectangle 133"/>
          <p:cNvSpPr>
            <a:spLocks noGrp="1" noChangeArrowheads="1"/>
          </p:cNvSpPr>
          <p:nvPr>
            <p:ph type="title"/>
          </p:nvPr>
        </p:nvSpPr>
        <p:spPr/>
        <p:txBody>
          <a:bodyPr/>
          <a:lstStyle/>
          <a:p>
            <a:pPr eaLnBrk="1" hangingPunct="1"/>
            <a:r>
              <a:rPr lang="en-US" altLang="tr-TR" smtClean="0"/>
              <a:t>SELECT</a:t>
            </a:r>
            <a:endParaRPr lang="tr-TR" altLang="tr-TR" smtClean="0"/>
          </a:p>
        </p:txBody>
      </p:sp>
      <p:sp>
        <p:nvSpPr>
          <p:cNvPr id="12292" name="Text Box 141"/>
          <p:cNvSpPr txBox="1">
            <a:spLocks noChangeArrowheads="1"/>
          </p:cNvSpPr>
          <p:nvPr/>
        </p:nvSpPr>
        <p:spPr bwMode="auto">
          <a:xfrm>
            <a:off x="555625" y="1274763"/>
            <a:ext cx="6948488"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lvl="1" eaLnBrk="1" hangingPunct="1"/>
            <a:r>
              <a:rPr lang="en-US" altLang="tr-TR" sz="2800">
                <a:solidFill>
                  <a:prstClr val="black"/>
                </a:solidFill>
              </a:rPr>
              <a:t>SELECT </a:t>
            </a:r>
            <a:r>
              <a:rPr lang="tr-TR" altLang="tr-TR" sz="2800">
                <a:solidFill>
                  <a:prstClr val="black"/>
                </a:solidFill>
              </a:rPr>
              <a:t>ADI, SOYADI </a:t>
            </a:r>
            <a:r>
              <a:rPr lang="en-US" altLang="tr-TR" sz="2800">
                <a:solidFill>
                  <a:prstClr val="black"/>
                </a:solidFill>
              </a:rPr>
              <a:t>FROM </a:t>
            </a:r>
            <a:r>
              <a:rPr lang="tr-TR" altLang="tr-TR" sz="2800">
                <a:solidFill>
                  <a:prstClr val="black"/>
                </a:solidFill>
              </a:rPr>
              <a:t>Öğrenciler</a:t>
            </a:r>
            <a:endParaRPr lang="en-US" altLang="tr-TR" sz="2800">
              <a:solidFill>
                <a:prstClr val="black"/>
              </a:solidFill>
            </a:endParaRPr>
          </a:p>
          <a:p>
            <a:pPr eaLnBrk="1" hangingPunct="1">
              <a:spcBef>
                <a:spcPct val="50000"/>
              </a:spcBef>
            </a:pPr>
            <a:endParaRPr lang="tr-TR" altLang="tr-TR" sz="2800">
              <a:solidFill>
                <a:prstClr val="black"/>
              </a:solidFill>
            </a:endParaRPr>
          </a:p>
        </p:txBody>
      </p:sp>
      <p:pic>
        <p:nvPicPr>
          <p:cNvPr id="12293" name="Picture 1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950" y="2224088"/>
            <a:ext cx="338455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7 Metin kutusu"/>
          <p:cNvSpPr txBox="1">
            <a:spLocks noChangeArrowheads="1"/>
          </p:cNvSpPr>
          <p:nvPr/>
        </p:nvSpPr>
        <p:spPr bwMode="auto">
          <a:xfrm>
            <a:off x="782638" y="4962525"/>
            <a:ext cx="8361362"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r>
              <a:rPr lang="tr-TR" altLang="tr-TR" sz="3200">
                <a:solidFill>
                  <a:prstClr val="black"/>
                </a:solidFill>
              </a:rPr>
              <a:t>SELECT ADI, SOYADI, GÖREVİ</a:t>
            </a:r>
          </a:p>
          <a:p>
            <a:pPr eaLnBrk="1" hangingPunct="1"/>
            <a:r>
              <a:rPr lang="tr-TR" altLang="tr-TR" sz="3200">
                <a:solidFill>
                  <a:prstClr val="black"/>
                </a:solidFill>
              </a:rPr>
              <a:t>FROM TBLKİŞİLER</a:t>
            </a:r>
          </a:p>
          <a:p>
            <a:pPr eaLnBrk="1" hangingPunct="1"/>
            <a:endParaRPr lang="tr-TR" altLang="tr-TR" sz="3200">
              <a:solidFill>
                <a:prstClr val="black"/>
              </a:solidFill>
            </a:endParaRPr>
          </a:p>
          <a:p>
            <a:pPr eaLnBrk="1" hangingPunct="1"/>
            <a:endParaRPr lang="tr-TR" altLang="tr-TR" sz="3200">
              <a:solidFill>
                <a:prstClr val="black"/>
              </a:solidFill>
            </a:endParaRPr>
          </a:p>
        </p:txBody>
      </p:sp>
    </p:spTree>
    <p:extLst>
      <p:ext uri="{BB962C8B-B14F-4D97-AF65-F5344CB8AC3E}">
        <p14:creationId xmlns:p14="http://schemas.microsoft.com/office/powerpoint/2010/main" val="3385057237"/>
      </p:ext>
    </p:extLst>
  </p:cSld>
  <p:clrMapOvr>
    <a:masterClrMapping/>
  </p:clrMapOvr>
  <p:transition>
    <p:rand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6 Başlık"/>
          <p:cNvSpPr>
            <a:spLocks noGrp="1"/>
          </p:cNvSpPr>
          <p:nvPr>
            <p:ph type="title"/>
          </p:nvPr>
        </p:nvSpPr>
        <p:spPr/>
        <p:txBody>
          <a:bodyPr/>
          <a:lstStyle/>
          <a:p>
            <a:endParaRPr lang="tr-TR" altLang="tr-TR" smtClean="0"/>
          </a:p>
        </p:txBody>
      </p:sp>
      <p:sp>
        <p:nvSpPr>
          <p:cNvPr id="13315" name="7 İçerik Yer Tutucusu"/>
          <p:cNvSpPr>
            <a:spLocks noGrp="1"/>
          </p:cNvSpPr>
          <p:nvPr>
            <p:ph idx="1"/>
          </p:nvPr>
        </p:nvSpPr>
        <p:spPr/>
        <p:txBody>
          <a:bodyPr/>
          <a:lstStyle/>
          <a:p>
            <a:r>
              <a:rPr lang="tr-TR" altLang="tr-TR" smtClean="0"/>
              <a:t>SELECT adı,soyadı</a:t>
            </a:r>
          </a:p>
          <a:p>
            <a:r>
              <a:rPr lang="tr-TR" altLang="tr-TR" smtClean="0"/>
              <a:t>FROM arabasahibi;</a:t>
            </a:r>
          </a:p>
        </p:txBody>
      </p:sp>
      <p:sp>
        <p:nvSpPr>
          <p:cNvPr id="1331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12FCBAEA-1BB4-4582-9C4F-A883EACCBF79}" type="slidenum">
              <a:rPr lang="tr-TR" altLang="en-US" b="0" smtClean="0">
                <a:solidFill>
                  <a:prstClr val="black"/>
                </a:solidFill>
              </a:rPr>
              <a:pPr eaLnBrk="1" hangingPunct="1"/>
              <a:t>55</a:t>
            </a:fld>
            <a:endParaRPr lang="tr-TR" altLang="en-US" b="0" smtClean="0">
              <a:solidFill>
                <a:prstClr val="black"/>
              </a:solidFill>
            </a:endParaRPr>
          </a:p>
        </p:txBody>
      </p:sp>
    </p:spTree>
    <p:extLst>
      <p:ext uri="{BB962C8B-B14F-4D97-AF65-F5344CB8AC3E}">
        <p14:creationId xmlns:p14="http://schemas.microsoft.com/office/powerpoint/2010/main" val="3743316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E8DB24F6-86B2-4BF1-BDFD-F39F7D78ADDB}" type="slidenum">
              <a:rPr lang="tr-TR" altLang="en-US" b="0" smtClean="0">
                <a:solidFill>
                  <a:prstClr val="black"/>
                </a:solidFill>
              </a:rPr>
              <a:pPr eaLnBrk="1" hangingPunct="1"/>
              <a:t>56</a:t>
            </a:fld>
            <a:endParaRPr lang="tr-TR" altLang="en-US" b="0" smtClean="0">
              <a:solidFill>
                <a:prstClr val="black"/>
              </a:solidFill>
            </a:endParaRPr>
          </a:p>
        </p:txBody>
      </p:sp>
      <p:sp>
        <p:nvSpPr>
          <p:cNvPr id="14339" name="Rectangle 2"/>
          <p:cNvSpPr>
            <a:spLocks noGrp="1" noChangeArrowheads="1"/>
          </p:cNvSpPr>
          <p:nvPr>
            <p:ph type="title"/>
          </p:nvPr>
        </p:nvSpPr>
        <p:spPr/>
        <p:txBody>
          <a:bodyPr/>
          <a:lstStyle/>
          <a:p>
            <a:pPr eaLnBrk="1" hangingPunct="1"/>
            <a:r>
              <a:rPr lang="tr-TR" altLang="tr-TR" smtClean="0"/>
              <a:t>SELECT…ORDER BY</a:t>
            </a:r>
          </a:p>
        </p:txBody>
      </p:sp>
      <p:sp>
        <p:nvSpPr>
          <p:cNvPr id="14340" name="Rectangle 3"/>
          <p:cNvSpPr>
            <a:spLocks noGrp="1" noChangeArrowheads="1"/>
          </p:cNvSpPr>
          <p:nvPr>
            <p:ph type="body" idx="1"/>
          </p:nvPr>
        </p:nvSpPr>
        <p:spPr>
          <a:xfrm>
            <a:off x="611560" y="2267731"/>
            <a:ext cx="7894637" cy="1746250"/>
          </a:xfrm>
        </p:spPr>
        <p:txBody>
          <a:bodyPr>
            <a:normAutofit fontScale="92500" lnSpcReduction="10000"/>
          </a:bodyPr>
          <a:lstStyle/>
          <a:p>
            <a:pPr eaLnBrk="1" hangingPunct="1"/>
            <a:r>
              <a:rPr lang="tr-TR" altLang="tr-TR" sz="2800" dirty="0" smtClean="0"/>
              <a:t>Tablodan listelenecek bilgilerin, belirli bir sütun adına göre (</a:t>
            </a:r>
            <a:r>
              <a:rPr lang="tr-TR" altLang="tr-TR" sz="2800" dirty="0" err="1" smtClean="0"/>
              <a:t>ad’a</a:t>
            </a:r>
            <a:r>
              <a:rPr lang="tr-TR" altLang="tr-TR" sz="2800" dirty="0" smtClean="0"/>
              <a:t> göre </a:t>
            </a:r>
            <a:r>
              <a:rPr lang="tr-TR" altLang="tr-TR" sz="2800" dirty="0" err="1" smtClean="0"/>
              <a:t>v.b</a:t>
            </a:r>
            <a:r>
              <a:rPr lang="tr-TR" altLang="tr-TR" sz="2800" dirty="0" smtClean="0"/>
              <a:t>.) sıralanmış olarak görüntülenmesi için, SELECT komutuna ORDER BY sözcüğü ilave edilir.</a:t>
            </a:r>
          </a:p>
          <a:p>
            <a:pPr eaLnBrk="1" hangingPunct="1"/>
            <a:r>
              <a:rPr lang="en-US" altLang="tr-TR" sz="2800" dirty="0" smtClean="0"/>
              <a:t>SELECT *</a:t>
            </a:r>
            <a:r>
              <a:rPr lang="tr-TR" altLang="tr-TR" sz="2800" dirty="0" smtClean="0"/>
              <a:t> </a:t>
            </a:r>
            <a:r>
              <a:rPr lang="en-US" altLang="tr-TR" sz="2800" dirty="0" smtClean="0"/>
              <a:t>FROM TBLÖĞRENCİLER</a:t>
            </a:r>
            <a:r>
              <a:rPr lang="tr-TR" altLang="tr-TR" sz="2800" dirty="0" smtClean="0"/>
              <a:t> </a:t>
            </a:r>
            <a:r>
              <a:rPr lang="en-US" altLang="tr-TR" sz="2800" b="1" dirty="0" smtClean="0"/>
              <a:t>ORDER BY</a:t>
            </a:r>
            <a:r>
              <a:rPr lang="en-US" altLang="tr-TR" sz="2800" dirty="0" smtClean="0"/>
              <a:t> ADI;</a:t>
            </a:r>
          </a:p>
          <a:p>
            <a:pPr eaLnBrk="1" hangingPunct="1"/>
            <a:endParaRPr lang="tr-TR" altLang="tr-TR" sz="2800" dirty="0" smtClean="0"/>
          </a:p>
        </p:txBody>
      </p:sp>
      <p:pic>
        <p:nvPicPr>
          <p:cNvPr id="143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050" y="5035550"/>
            <a:ext cx="4676775"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AutoShape 5"/>
          <p:cNvSpPr>
            <a:spLocks noChangeArrowheads="1"/>
          </p:cNvSpPr>
          <p:nvPr/>
        </p:nvSpPr>
        <p:spPr bwMode="auto">
          <a:xfrm>
            <a:off x="2928938" y="4049713"/>
            <a:ext cx="720725" cy="1116012"/>
          </a:xfrm>
          <a:prstGeom prst="downArrow">
            <a:avLst>
              <a:gd name="adj1" fmla="val 50000"/>
              <a:gd name="adj2" fmla="val 38711"/>
            </a:avLst>
          </a:prstGeom>
          <a:solidFill>
            <a:srgbClr val="FF6600"/>
          </a:solidFill>
          <a:ln w="12700" cap="sq">
            <a:solidFill>
              <a:srgbClr val="FF6600"/>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Tree>
    <p:extLst>
      <p:ext uri="{BB962C8B-B14F-4D97-AF65-F5344CB8AC3E}">
        <p14:creationId xmlns:p14="http://schemas.microsoft.com/office/powerpoint/2010/main" val="1487738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p:txBody>
          <a:bodyPr/>
          <a:lstStyle/>
          <a:p>
            <a:endParaRPr lang="tr-TR" altLang="tr-TR" smtClean="0"/>
          </a:p>
        </p:txBody>
      </p:sp>
      <p:sp>
        <p:nvSpPr>
          <p:cNvPr id="15363" name="2 İçerik Yer Tutucusu"/>
          <p:cNvSpPr>
            <a:spLocks noGrp="1"/>
          </p:cNvSpPr>
          <p:nvPr>
            <p:ph idx="1"/>
          </p:nvPr>
        </p:nvSpPr>
        <p:spPr/>
        <p:txBody>
          <a:bodyPr/>
          <a:lstStyle/>
          <a:p>
            <a:r>
              <a:rPr lang="en-US" altLang="tr-TR" smtClean="0"/>
              <a:t>SELECT ADI, SOYADI, GÖREVİ</a:t>
            </a:r>
          </a:p>
          <a:p>
            <a:r>
              <a:rPr lang="en-US" altLang="tr-TR" smtClean="0"/>
              <a:t>FROM TBLKİŞİLER ORDER BY ADI</a:t>
            </a:r>
          </a:p>
          <a:p>
            <a:endParaRPr lang="en-US" altLang="tr-TR" smtClean="0"/>
          </a:p>
          <a:p>
            <a:endParaRPr lang="tr-TR" altLang="tr-TR" smtClean="0"/>
          </a:p>
        </p:txBody>
      </p:sp>
      <p:sp>
        <p:nvSpPr>
          <p:cNvPr id="1536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1F274ED3-3480-443C-AD63-DAA4E839D8F9}" type="slidenum">
              <a:rPr lang="tr-TR" altLang="en-US" b="0" smtClean="0">
                <a:solidFill>
                  <a:prstClr val="black"/>
                </a:solidFill>
              </a:rPr>
              <a:pPr eaLnBrk="1" hangingPunct="1"/>
              <a:t>57</a:t>
            </a:fld>
            <a:endParaRPr lang="tr-TR" altLang="en-US" b="0" smtClean="0">
              <a:solidFill>
                <a:prstClr val="black"/>
              </a:solidFill>
            </a:endParaRPr>
          </a:p>
        </p:txBody>
      </p:sp>
    </p:spTree>
    <p:extLst>
      <p:ext uri="{BB962C8B-B14F-4D97-AF65-F5344CB8AC3E}">
        <p14:creationId xmlns:p14="http://schemas.microsoft.com/office/powerpoint/2010/main" val="4117452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DC9C6009-4930-49F0-9EFC-318A1266C8F2}" type="slidenum">
              <a:rPr lang="tr-TR" altLang="en-US" b="0" smtClean="0">
                <a:solidFill>
                  <a:prstClr val="black"/>
                </a:solidFill>
              </a:rPr>
              <a:pPr eaLnBrk="1" hangingPunct="1"/>
              <a:t>58</a:t>
            </a:fld>
            <a:endParaRPr lang="tr-TR" altLang="en-US" b="0" smtClean="0">
              <a:solidFill>
                <a:prstClr val="black"/>
              </a:solidFill>
            </a:endParaRPr>
          </a:p>
        </p:txBody>
      </p:sp>
      <p:sp>
        <p:nvSpPr>
          <p:cNvPr id="16387" name="Rectangle 2"/>
          <p:cNvSpPr>
            <a:spLocks noGrp="1" noChangeArrowheads="1"/>
          </p:cNvSpPr>
          <p:nvPr>
            <p:ph type="title"/>
          </p:nvPr>
        </p:nvSpPr>
        <p:spPr/>
        <p:txBody>
          <a:bodyPr/>
          <a:lstStyle/>
          <a:p>
            <a:pPr eaLnBrk="1" hangingPunct="1"/>
            <a:r>
              <a:rPr lang="tr-TR" altLang="tr-TR" smtClean="0"/>
              <a:t>SELECT…ORDER BY</a:t>
            </a:r>
          </a:p>
        </p:txBody>
      </p:sp>
      <p:sp>
        <p:nvSpPr>
          <p:cNvPr id="16388" name="Rectangle 3"/>
          <p:cNvSpPr>
            <a:spLocks noGrp="1" noChangeArrowheads="1"/>
          </p:cNvSpPr>
          <p:nvPr>
            <p:ph type="body" idx="1"/>
          </p:nvPr>
        </p:nvSpPr>
        <p:spPr/>
        <p:txBody>
          <a:bodyPr/>
          <a:lstStyle/>
          <a:p>
            <a:pPr eaLnBrk="1" hangingPunct="1"/>
            <a:r>
              <a:rPr lang="tr-TR" altLang="tr-TR" sz="2400" smtClean="0"/>
              <a:t>ASC sözcüğü ascending</a:t>
            </a:r>
            <a:r>
              <a:rPr lang="tr-TR" altLang="tr-TR" sz="2400" b="1" smtClean="0"/>
              <a:t> </a:t>
            </a:r>
            <a:r>
              <a:rPr lang="tr-TR" altLang="tr-TR" sz="2400" smtClean="0"/>
              <a:t>(artan) anlamındadır. Veriler azalan sırada (büyükten küçüğe ya da alfabetik olarak Z’den A’ya doğru) sıralamak için ASC yerine DESC (descending) sözcüğü kullanılmalıdır</a:t>
            </a:r>
          </a:p>
          <a:p>
            <a:pPr eaLnBrk="1" hangingPunct="1"/>
            <a:r>
              <a:rPr lang="en-US" altLang="tr-TR" sz="2400" smtClean="0"/>
              <a:t>SELECT *</a:t>
            </a:r>
            <a:r>
              <a:rPr lang="tr-TR" altLang="tr-TR" sz="2400" smtClean="0"/>
              <a:t> </a:t>
            </a:r>
            <a:r>
              <a:rPr lang="en-US" altLang="tr-TR" sz="2400" smtClean="0"/>
              <a:t>FROM TBLÖĞRENCİLER</a:t>
            </a:r>
            <a:r>
              <a:rPr lang="tr-TR" altLang="tr-TR" sz="2400" smtClean="0"/>
              <a:t> </a:t>
            </a:r>
            <a:r>
              <a:rPr lang="en-US" altLang="tr-TR" sz="2400" smtClean="0"/>
              <a:t>ORDER BY ADI DESC;</a:t>
            </a:r>
            <a:endParaRPr lang="tr-TR" altLang="tr-TR" sz="2400" smtClean="0"/>
          </a:p>
          <a:p>
            <a:pPr eaLnBrk="1" hangingPunct="1"/>
            <a:r>
              <a:rPr lang="en-US" altLang="tr-TR" sz="2400" smtClean="0"/>
              <a:t>SELECT * fROM TBLÖĞRENCİLER ORDER BY adı asc,</a:t>
            </a:r>
            <a:r>
              <a:rPr lang="tr-TR" altLang="tr-TR" sz="2400" smtClean="0"/>
              <a:t> </a:t>
            </a:r>
            <a:r>
              <a:rPr lang="en-US" altLang="tr-TR" sz="2400" smtClean="0"/>
              <a:t>soyadı desc;</a:t>
            </a:r>
          </a:p>
          <a:p>
            <a:pPr eaLnBrk="1" hangingPunct="1"/>
            <a:endParaRPr lang="en-US" altLang="tr-TR" sz="2400" smtClean="0"/>
          </a:p>
          <a:p>
            <a:pPr eaLnBrk="1" hangingPunct="1"/>
            <a:endParaRPr lang="tr-TR" altLang="tr-TR" sz="2400" smtClean="0"/>
          </a:p>
        </p:txBody>
      </p:sp>
      <p:pic>
        <p:nvPicPr>
          <p:cNvPr id="163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3563" y="4962525"/>
            <a:ext cx="461010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9965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p:txBody>
          <a:bodyPr/>
          <a:lstStyle/>
          <a:p>
            <a:pPr eaLnBrk="1" hangingPunct="1"/>
            <a:r>
              <a:rPr lang="tr-TR" altLang="tr-TR" smtClean="0"/>
              <a:t>SELECT…ORDER BY</a:t>
            </a:r>
          </a:p>
        </p:txBody>
      </p:sp>
      <p:sp>
        <p:nvSpPr>
          <p:cNvPr id="19459" name="2 İçerik Yer Tutucusu"/>
          <p:cNvSpPr>
            <a:spLocks noGrp="1"/>
          </p:cNvSpPr>
          <p:nvPr>
            <p:ph idx="1"/>
          </p:nvPr>
        </p:nvSpPr>
        <p:spPr/>
        <p:txBody>
          <a:bodyPr/>
          <a:lstStyle/>
          <a:p>
            <a:pPr eaLnBrk="1" hangingPunct="1"/>
            <a:r>
              <a:rPr lang="tr-TR" altLang="tr-TR" smtClean="0"/>
              <a:t> Bir tablo içinde verilerin aynı anda birden çok sütun (alana) göre sıralamakta mümkündür. Örneğin Personel tablosunu ad ve maas alanlarına göre sıralamak isteyelim.</a:t>
            </a:r>
          </a:p>
          <a:p>
            <a:pPr eaLnBrk="1" hangingPunct="1"/>
            <a:r>
              <a:rPr lang="tr-TR" altLang="tr-TR" smtClean="0"/>
              <a:t>SELECT ad,soyad,maas</a:t>
            </a:r>
          </a:p>
          <a:p>
            <a:pPr eaLnBrk="1" hangingPunct="1">
              <a:buFont typeface="Wingdings" pitchFamily="2" charset="2"/>
              <a:buNone/>
            </a:pPr>
            <a:r>
              <a:rPr lang="tr-TR" altLang="tr-TR" smtClean="0"/>
              <a:t>FROM Personel ORDER BY ad,maas;</a:t>
            </a:r>
          </a:p>
          <a:p>
            <a:pPr eaLnBrk="1" hangingPunct="1"/>
            <a:endParaRPr lang="tr-TR" altLang="tr-TR" smtClean="0"/>
          </a:p>
        </p:txBody>
      </p:sp>
      <p:sp>
        <p:nvSpPr>
          <p:cNvPr id="1946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B8187CE9-F238-419E-8A10-C0EC80959E2A}" type="slidenum">
              <a:rPr lang="tr-TR" altLang="en-US" b="0" smtClean="0">
                <a:solidFill>
                  <a:prstClr val="black"/>
                </a:solidFill>
              </a:rPr>
              <a:pPr eaLnBrk="1" hangingPunct="1"/>
              <a:t>59</a:t>
            </a:fld>
            <a:endParaRPr lang="tr-TR" altLang="en-US" b="0" smtClean="0">
              <a:solidFill>
                <a:prstClr val="black"/>
              </a:solidFill>
            </a:endParaRPr>
          </a:p>
        </p:txBody>
      </p:sp>
    </p:spTree>
    <p:extLst>
      <p:ext uri="{BB962C8B-B14F-4D97-AF65-F5344CB8AC3E}">
        <p14:creationId xmlns:p14="http://schemas.microsoft.com/office/powerpoint/2010/main" val="354103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5C7BD7A9-31C8-4F37-B759-0FDA7E353085}" type="slidenum">
              <a:rPr lang="tr-TR" altLang="en-US" b="0" smtClean="0">
                <a:solidFill>
                  <a:prstClr val="black"/>
                </a:solidFill>
              </a:rPr>
              <a:pPr eaLnBrk="1" hangingPunct="1"/>
              <a:t>6</a:t>
            </a:fld>
            <a:endParaRPr lang="tr-TR" altLang="en-US" b="0" smtClean="0">
              <a:solidFill>
                <a:prstClr val="black"/>
              </a:solidFill>
            </a:endParaRPr>
          </a:p>
        </p:txBody>
      </p:sp>
      <p:sp>
        <p:nvSpPr>
          <p:cNvPr id="18435" name="Rectangle 27"/>
          <p:cNvSpPr>
            <a:spLocks noChangeArrowheads="1"/>
          </p:cNvSpPr>
          <p:nvPr/>
        </p:nvSpPr>
        <p:spPr bwMode="auto">
          <a:xfrm>
            <a:off x="179388" y="1773238"/>
            <a:ext cx="7056437" cy="3240087"/>
          </a:xfrm>
          <a:prstGeom prst="rect">
            <a:avLst/>
          </a:prstGeom>
          <a:ln>
            <a:headEnd type="none" w="sm" len="sm"/>
            <a:tailEnd type="none" w="sm" len="sm"/>
          </a:ln>
        </p:spPr>
        <p:style>
          <a:lnRef idx="2">
            <a:schemeClr val="accent6"/>
          </a:lnRef>
          <a:fillRef idx="1">
            <a:schemeClr val="lt1"/>
          </a:fillRef>
          <a:effectRef idx="0">
            <a:schemeClr val="accent6"/>
          </a:effectRef>
          <a:fontRef idx="minor">
            <a:schemeClr val="dk1"/>
          </a:fontRef>
        </p:style>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endParaRPr lang="tr-TR" altLang="tr-TR" b="0">
              <a:solidFill>
                <a:prstClr val="black"/>
              </a:solidFill>
            </a:endParaRPr>
          </a:p>
          <a:p>
            <a:pPr algn="ctr" eaLnBrk="1" hangingPunct="1"/>
            <a:r>
              <a:rPr lang="tr-TR" altLang="tr-TR" sz="2000">
                <a:solidFill>
                  <a:prstClr val="black"/>
                </a:solidFill>
              </a:rPr>
              <a:t>TABLO</a:t>
            </a:r>
          </a:p>
        </p:txBody>
      </p:sp>
      <p:sp>
        <p:nvSpPr>
          <p:cNvPr id="18436" name="Rectangle 2"/>
          <p:cNvSpPr>
            <a:spLocks noGrp="1" noChangeArrowheads="1"/>
          </p:cNvSpPr>
          <p:nvPr>
            <p:ph type="title"/>
          </p:nvPr>
        </p:nvSpPr>
        <p:spPr/>
        <p:txBody>
          <a:bodyPr/>
          <a:lstStyle/>
          <a:p>
            <a:pPr eaLnBrk="1" hangingPunct="1"/>
            <a:r>
              <a:rPr lang="tr-TR" altLang="tr-TR" smtClean="0"/>
              <a:t>TEMEL KAVRAMLAR</a:t>
            </a:r>
          </a:p>
        </p:txBody>
      </p:sp>
      <p:sp>
        <p:nvSpPr>
          <p:cNvPr id="18437" name="Rectangle 4"/>
          <p:cNvSpPr>
            <a:spLocks noChangeArrowheads="1"/>
          </p:cNvSpPr>
          <p:nvPr/>
        </p:nvSpPr>
        <p:spPr bwMode="auto">
          <a:xfrm>
            <a:off x="323850" y="2349500"/>
            <a:ext cx="1584325" cy="431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ADI</a:t>
            </a:r>
          </a:p>
        </p:txBody>
      </p:sp>
      <p:sp>
        <p:nvSpPr>
          <p:cNvPr id="18438" name="Rectangle 5"/>
          <p:cNvSpPr>
            <a:spLocks noChangeArrowheads="1"/>
          </p:cNvSpPr>
          <p:nvPr/>
        </p:nvSpPr>
        <p:spPr bwMode="auto">
          <a:xfrm>
            <a:off x="1979613" y="2349500"/>
            <a:ext cx="2089150" cy="431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BABA ADI</a:t>
            </a:r>
          </a:p>
        </p:txBody>
      </p:sp>
      <p:sp>
        <p:nvSpPr>
          <p:cNvPr id="18439" name="Rectangle 8"/>
          <p:cNvSpPr>
            <a:spLocks noChangeArrowheads="1"/>
          </p:cNvSpPr>
          <p:nvPr/>
        </p:nvSpPr>
        <p:spPr bwMode="auto">
          <a:xfrm>
            <a:off x="4140200" y="2349500"/>
            <a:ext cx="2089150" cy="431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DOĞUM YERİ</a:t>
            </a:r>
          </a:p>
        </p:txBody>
      </p:sp>
      <p:sp>
        <p:nvSpPr>
          <p:cNvPr id="18440" name="Text Box 11"/>
          <p:cNvSpPr txBox="1">
            <a:spLocks noChangeArrowheads="1"/>
          </p:cNvSpPr>
          <p:nvPr/>
        </p:nvSpPr>
        <p:spPr bwMode="auto">
          <a:xfrm>
            <a:off x="684213" y="5157788"/>
            <a:ext cx="7343775"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tr-TR" altLang="tr-TR" b="0">
                <a:solidFill>
                  <a:prstClr val="black"/>
                </a:solidFill>
              </a:rPr>
              <a:t>Kayıtlar birbiri ile ilişkili alanlardan(field) oluşmaktadır.</a:t>
            </a:r>
          </a:p>
          <a:p>
            <a:pPr eaLnBrk="1" hangingPunct="1">
              <a:spcBef>
                <a:spcPct val="50000"/>
              </a:spcBef>
            </a:pPr>
            <a:r>
              <a:rPr lang="tr-TR" altLang="tr-TR" b="0">
                <a:solidFill>
                  <a:prstClr val="black"/>
                </a:solidFill>
              </a:rPr>
              <a:t>Her kayıt farklı bilgileri içermektedir.</a:t>
            </a:r>
          </a:p>
          <a:p>
            <a:pPr eaLnBrk="1" hangingPunct="1">
              <a:spcBef>
                <a:spcPct val="50000"/>
              </a:spcBef>
            </a:pPr>
            <a:endParaRPr lang="tr-TR" altLang="tr-TR" b="0">
              <a:solidFill>
                <a:prstClr val="black"/>
              </a:solidFill>
            </a:endParaRPr>
          </a:p>
        </p:txBody>
      </p:sp>
      <p:sp>
        <p:nvSpPr>
          <p:cNvPr id="18441" name="AutoShape 13"/>
          <p:cNvSpPr>
            <a:spLocks noChangeArrowheads="1"/>
          </p:cNvSpPr>
          <p:nvPr/>
        </p:nvSpPr>
        <p:spPr bwMode="auto">
          <a:xfrm>
            <a:off x="6443663" y="2420938"/>
            <a:ext cx="1368425" cy="360362"/>
          </a:xfrm>
          <a:prstGeom prst="rightArrow">
            <a:avLst>
              <a:gd name="adj1" fmla="val 50000"/>
              <a:gd name="adj2" fmla="val 94934"/>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18442" name="Text Box 14"/>
          <p:cNvSpPr txBox="1">
            <a:spLocks noChangeArrowheads="1"/>
          </p:cNvSpPr>
          <p:nvPr/>
        </p:nvSpPr>
        <p:spPr bwMode="auto">
          <a:xfrm>
            <a:off x="7812088" y="2349500"/>
            <a:ext cx="1079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tr-TR" altLang="tr-TR" b="0">
                <a:solidFill>
                  <a:prstClr val="black"/>
                </a:solidFill>
              </a:rPr>
              <a:t>KAYIT</a:t>
            </a:r>
          </a:p>
        </p:txBody>
      </p:sp>
      <p:sp>
        <p:nvSpPr>
          <p:cNvPr id="18443" name="AutoShape 15"/>
          <p:cNvSpPr>
            <a:spLocks/>
          </p:cNvSpPr>
          <p:nvPr/>
        </p:nvSpPr>
        <p:spPr bwMode="auto">
          <a:xfrm rot="5400000">
            <a:off x="2916237" y="1916113"/>
            <a:ext cx="144463" cy="5329238"/>
          </a:xfrm>
          <a:prstGeom prst="rightBrace">
            <a:avLst>
              <a:gd name="adj1" fmla="val 307417"/>
              <a:gd name="adj2" fmla="val 50000"/>
            </a:avLst>
          </a:prstGeom>
          <a:noFill/>
          <a:ln w="1270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18444" name="Text Box 16"/>
          <p:cNvSpPr txBox="1">
            <a:spLocks noChangeArrowheads="1"/>
          </p:cNvSpPr>
          <p:nvPr/>
        </p:nvSpPr>
        <p:spPr bwMode="auto">
          <a:xfrm>
            <a:off x="468313" y="1989138"/>
            <a:ext cx="14398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tr-TR" altLang="tr-TR" b="0">
                <a:solidFill>
                  <a:prstClr val="black"/>
                </a:solidFill>
              </a:rPr>
              <a:t>ALAN 1</a:t>
            </a:r>
          </a:p>
        </p:txBody>
      </p:sp>
      <p:sp>
        <p:nvSpPr>
          <p:cNvPr id="18445" name="Rectangle 17"/>
          <p:cNvSpPr>
            <a:spLocks noChangeArrowheads="1"/>
          </p:cNvSpPr>
          <p:nvPr/>
        </p:nvSpPr>
        <p:spPr bwMode="auto">
          <a:xfrm>
            <a:off x="323850" y="2924175"/>
            <a:ext cx="1584325" cy="431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ADI</a:t>
            </a:r>
          </a:p>
        </p:txBody>
      </p:sp>
      <p:sp>
        <p:nvSpPr>
          <p:cNvPr id="18446" name="Rectangle 18"/>
          <p:cNvSpPr>
            <a:spLocks noChangeArrowheads="1"/>
          </p:cNvSpPr>
          <p:nvPr/>
        </p:nvSpPr>
        <p:spPr bwMode="auto">
          <a:xfrm>
            <a:off x="1979613" y="2924175"/>
            <a:ext cx="2089150" cy="431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BABA ADI</a:t>
            </a:r>
          </a:p>
        </p:txBody>
      </p:sp>
      <p:sp>
        <p:nvSpPr>
          <p:cNvPr id="18447" name="Rectangle 19"/>
          <p:cNvSpPr>
            <a:spLocks noChangeArrowheads="1"/>
          </p:cNvSpPr>
          <p:nvPr/>
        </p:nvSpPr>
        <p:spPr bwMode="auto">
          <a:xfrm>
            <a:off x="4140200" y="2924175"/>
            <a:ext cx="2089150" cy="433388"/>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DOĞUM YERİ</a:t>
            </a:r>
          </a:p>
        </p:txBody>
      </p:sp>
      <p:sp>
        <p:nvSpPr>
          <p:cNvPr id="18448" name="Rectangle 20"/>
          <p:cNvSpPr>
            <a:spLocks noChangeArrowheads="1"/>
          </p:cNvSpPr>
          <p:nvPr/>
        </p:nvSpPr>
        <p:spPr bwMode="auto">
          <a:xfrm>
            <a:off x="323850" y="3429000"/>
            <a:ext cx="1584325" cy="431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ADI</a:t>
            </a:r>
          </a:p>
        </p:txBody>
      </p:sp>
      <p:sp>
        <p:nvSpPr>
          <p:cNvPr id="18449" name="Rectangle 21"/>
          <p:cNvSpPr>
            <a:spLocks noChangeArrowheads="1"/>
          </p:cNvSpPr>
          <p:nvPr/>
        </p:nvSpPr>
        <p:spPr bwMode="auto">
          <a:xfrm>
            <a:off x="1979613" y="3429000"/>
            <a:ext cx="2089150" cy="431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BABA ADI</a:t>
            </a:r>
          </a:p>
        </p:txBody>
      </p:sp>
      <p:sp>
        <p:nvSpPr>
          <p:cNvPr id="18450" name="Rectangle 22"/>
          <p:cNvSpPr>
            <a:spLocks noChangeArrowheads="1"/>
          </p:cNvSpPr>
          <p:nvPr/>
        </p:nvSpPr>
        <p:spPr bwMode="auto">
          <a:xfrm>
            <a:off x="4140200" y="3429000"/>
            <a:ext cx="2089150" cy="433388"/>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DOĞUM YERİ</a:t>
            </a:r>
          </a:p>
        </p:txBody>
      </p:sp>
      <p:sp>
        <p:nvSpPr>
          <p:cNvPr id="18451" name="Line 24"/>
          <p:cNvSpPr>
            <a:spLocks noChangeShapeType="1"/>
          </p:cNvSpPr>
          <p:nvPr/>
        </p:nvSpPr>
        <p:spPr bwMode="auto">
          <a:xfrm>
            <a:off x="2771775" y="3933825"/>
            <a:ext cx="0" cy="574675"/>
          </a:xfrm>
          <a:prstGeom prst="line">
            <a:avLst/>
          </a:prstGeom>
          <a:noFill/>
          <a:ln w="381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lstStyle/>
          <a:p>
            <a:endParaRPr lang="tr-TR">
              <a:solidFill>
                <a:prstClr val="black"/>
              </a:solidFill>
            </a:endParaRPr>
          </a:p>
        </p:txBody>
      </p:sp>
      <p:sp>
        <p:nvSpPr>
          <p:cNvPr id="18452" name="Text Box 25"/>
          <p:cNvSpPr txBox="1">
            <a:spLocks noChangeArrowheads="1"/>
          </p:cNvSpPr>
          <p:nvPr/>
        </p:nvSpPr>
        <p:spPr bwMode="auto">
          <a:xfrm>
            <a:off x="2124075" y="1989138"/>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tr-TR" altLang="tr-TR" b="0">
                <a:solidFill>
                  <a:prstClr val="black"/>
                </a:solidFill>
              </a:rPr>
              <a:t>ALAN 2</a:t>
            </a:r>
          </a:p>
        </p:txBody>
      </p:sp>
      <p:sp>
        <p:nvSpPr>
          <p:cNvPr id="18453" name="Text Box 26"/>
          <p:cNvSpPr txBox="1">
            <a:spLocks noChangeArrowheads="1"/>
          </p:cNvSpPr>
          <p:nvPr/>
        </p:nvSpPr>
        <p:spPr bwMode="auto">
          <a:xfrm>
            <a:off x="4140200" y="1916113"/>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spcBef>
                <a:spcPct val="50000"/>
              </a:spcBef>
            </a:pPr>
            <a:r>
              <a:rPr lang="tr-TR" altLang="tr-TR" b="0">
                <a:solidFill>
                  <a:prstClr val="black"/>
                </a:solidFill>
              </a:rPr>
              <a:t>ALAN 3</a:t>
            </a:r>
          </a:p>
        </p:txBody>
      </p:sp>
      <p:sp>
        <p:nvSpPr>
          <p:cNvPr id="2" name="Altbilgi Yer Tutucusu 1"/>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Tree>
    <p:extLst>
      <p:ext uri="{BB962C8B-B14F-4D97-AF65-F5344CB8AC3E}">
        <p14:creationId xmlns:p14="http://schemas.microsoft.com/office/powerpoint/2010/main" val="2005670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7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71700520-79DF-44C6-A54C-239BCCEFA714}" type="slidenum">
              <a:rPr lang="tr-TR" altLang="en-US" b="0" smtClean="0">
                <a:solidFill>
                  <a:prstClr val="black"/>
                </a:solidFill>
              </a:rPr>
              <a:pPr eaLnBrk="1" hangingPunct="1"/>
              <a:t>7</a:t>
            </a:fld>
            <a:endParaRPr lang="tr-TR" altLang="en-US" b="0" smtClean="0">
              <a:solidFill>
                <a:prstClr val="black"/>
              </a:solidFill>
            </a:endParaRPr>
          </a:p>
        </p:txBody>
      </p:sp>
      <p:sp>
        <p:nvSpPr>
          <p:cNvPr id="20483" name="Rectangle 16"/>
          <p:cNvSpPr>
            <a:spLocks noGrp="1" noChangeArrowheads="1"/>
          </p:cNvSpPr>
          <p:nvPr>
            <p:ph type="title"/>
          </p:nvPr>
        </p:nvSpPr>
        <p:spPr>
          <a:xfrm>
            <a:off x="468313" y="0"/>
            <a:ext cx="7543800" cy="1295400"/>
          </a:xfrm>
        </p:spPr>
        <p:txBody>
          <a:bodyPr/>
          <a:lstStyle/>
          <a:p>
            <a:pPr eaLnBrk="1" hangingPunct="1"/>
            <a:r>
              <a:rPr lang="tr-TR" altLang="tr-TR" dirty="0" smtClean="0"/>
              <a:t>VERİTABANI SİSTEMLERİ</a:t>
            </a:r>
          </a:p>
        </p:txBody>
      </p:sp>
      <p:sp>
        <p:nvSpPr>
          <p:cNvPr id="20484" name="Rectangle 3"/>
          <p:cNvSpPr>
            <a:spLocks noGrp="1" noChangeArrowheads="1"/>
          </p:cNvSpPr>
          <p:nvPr>
            <p:ph type="body" sz="half" idx="1"/>
          </p:nvPr>
        </p:nvSpPr>
        <p:spPr>
          <a:xfrm>
            <a:off x="457200" y="1412875"/>
            <a:ext cx="8002588" cy="1295400"/>
          </a:xfrm>
        </p:spPr>
        <p:txBody>
          <a:bodyPr/>
          <a:lstStyle/>
          <a:p>
            <a:pPr eaLnBrk="1" hangingPunct="1"/>
            <a:r>
              <a:rPr lang="tr-TR" altLang="tr-TR" sz="2400" smtClean="0"/>
              <a:t>Veritabanı sistemleri, veri kümelerinin düzenli biçimde tutulduğu ve bu verilerin yazılımlar aracılığı ile yönetildiği ortamlardır. </a:t>
            </a:r>
          </a:p>
        </p:txBody>
      </p:sp>
      <p:pic>
        <p:nvPicPr>
          <p:cNvPr id="20485" name="Picture 12" descr="j0292020"/>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rcRect/>
          <a:stretch>
            <a:fillRect/>
          </a:stretch>
        </p:blipFill>
        <p:spPr>
          <a:xfrm>
            <a:off x="6300788" y="2636838"/>
            <a:ext cx="2484437" cy="2357437"/>
          </a:xfrm>
          <a:noFill/>
        </p:spPr>
      </p:pic>
      <p:sp>
        <p:nvSpPr>
          <p:cNvPr id="20486" name="AutoShape 5"/>
          <p:cNvSpPr>
            <a:spLocks noChangeArrowheads="1"/>
          </p:cNvSpPr>
          <p:nvPr/>
        </p:nvSpPr>
        <p:spPr bwMode="auto">
          <a:xfrm>
            <a:off x="250825" y="2781300"/>
            <a:ext cx="1512888" cy="2017713"/>
          </a:xfrm>
          <a:prstGeom prst="can">
            <a:avLst>
              <a:gd name="adj" fmla="val 33342"/>
            </a:avLst>
          </a:prstGeom>
          <a:solidFill>
            <a:schemeClr val="accent1"/>
          </a:solidFill>
          <a:ln w="12700" cap="sq">
            <a:solidFill>
              <a:schemeClr val="tx1"/>
            </a:solidFill>
            <a:round/>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algn="ctr" eaLnBrk="1" hangingPunct="1"/>
            <a:r>
              <a:rPr lang="tr-TR" altLang="tr-TR" b="0">
                <a:solidFill>
                  <a:prstClr val="black"/>
                </a:solidFill>
              </a:rPr>
              <a:t>Veritabanı</a:t>
            </a:r>
          </a:p>
        </p:txBody>
      </p:sp>
      <p:sp>
        <p:nvSpPr>
          <p:cNvPr id="20487" name="AutoShape 6"/>
          <p:cNvSpPr>
            <a:spLocks noChangeArrowheads="1"/>
          </p:cNvSpPr>
          <p:nvPr/>
        </p:nvSpPr>
        <p:spPr bwMode="auto">
          <a:xfrm>
            <a:off x="1908175" y="3646488"/>
            <a:ext cx="936625" cy="576262"/>
          </a:xfrm>
          <a:prstGeom prst="leftRightArrow">
            <a:avLst>
              <a:gd name="adj1" fmla="val 50000"/>
              <a:gd name="adj2" fmla="val 32507"/>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122887" name="Rectangle 7"/>
          <p:cNvSpPr>
            <a:spLocks noChangeArrowheads="1"/>
          </p:cNvSpPr>
          <p:nvPr/>
        </p:nvSpPr>
        <p:spPr bwMode="auto">
          <a:xfrm>
            <a:off x="2916238" y="2565400"/>
            <a:ext cx="2592387" cy="1152525"/>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tr-TR">
                <a:solidFill>
                  <a:prstClr val="black"/>
                </a:solidFill>
              </a:rPr>
              <a:t>Uygulama Programları</a:t>
            </a:r>
          </a:p>
        </p:txBody>
      </p:sp>
      <p:sp>
        <p:nvSpPr>
          <p:cNvPr id="122889" name="Rectangle 9"/>
          <p:cNvSpPr>
            <a:spLocks noChangeArrowheads="1"/>
          </p:cNvSpPr>
          <p:nvPr/>
        </p:nvSpPr>
        <p:spPr bwMode="auto">
          <a:xfrm>
            <a:off x="2916238" y="3933825"/>
            <a:ext cx="2592387" cy="1152525"/>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tr-TR">
                <a:solidFill>
                  <a:prstClr val="black"/>
                </a:solidFill>
              </a:rPr>
              <a:t>Veritabanı Yönetim </a:t>
            </a:r>
          </a:p>
          <a:p>
            <a:pPr algn="ctr">
              <a:defRPr/>
            </a:pPr>
            <a:r>
              <a:rPr lang="tr-TR">
                <a:solidFill>
                  <a:prstClr val="black"/>
                </a:solidFill>
              </a:rPr>
              <a:t>Sistemi </a:t>
            </a:r>
          </a:p>
        </p:txBody>
      </p:sp>
      <p:sp>
        <p:nvSpPr>
          <p:cNvPr id="20490" name="AutoShape 10"/>
          <p:cNvSpPr>
            <a:spLocks noChangeArrowheads="1"/>
          </p:cNvSpPr>
          <p:nvPr/>
        </p:nvSpPr>
        <p:spPr bwMode="auto">
          <a:xfrm>
            <a:off x="1908175" y="3646488"/>
            <a:ext cx="936625" cy="576262"/>
          </a:xfrm>
          <a:prstGeom prst="leftRightArrow">
            <a:avLst>
              <a:gd name="adj1" fmla="val 50000"/>
              <a:gd name="adj2" fmla="val 32507"/>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20491" name="AutoShape 11"/>
          <p:cNvSpPr>
            <a:spLocks noChangeArrowheads="1"/>
          </p:cNvSpPr>
          <p:nvPr/>
        </p:nvSpPr>
        <p:spPr bwMode="auto">
          <a:xfrm>
            <a:off x="5580063" y="3644900"/>
            <a:ext cx="792162" cy="433388"/>
          </a:xfrm>
          <a:prstGeom prst="leftRightArrow">
            <a:avLst>
              <a:gd name="adj1" fmla="val 50000"/>
              <a:gd name="adj2" fmla="val 36557"/>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endParaRPr lang="tr-TR" altLang="tr-TR">
              <a:solidFill>
                <a:prstClr val="black"/>
              </a:solidFill>
            </a:endParaRPr>
          </a:p>
        </p:txBody>
      </p:sp>
      <p:sp>
        <p:nvSpPr>
          <p:cNvPr id="2" name="Altbilgi Yer Tutucusu 1"/>
          <p:cNvSpPr>
            <a:spLocks noGrp="1"/>
          </p:cNvSpPr>
          <p:nvPr>
            <p:ph type="ftr" sz="quarter" idx="11"/>
          </p:nvPr>
        </p:nvSpPr>
        <p:spPr/>
        <p:txBody>
          <a:bodyPr/>
          <a:lstStyle/>
          <a:p>
            <a:pPr>
              <a:defRPr/>
            </a:pPr>
            <a:r>
              <a:rPr lang="tr-TR" altLang="en-US" smtClean="0">
                <a:solidFill>
                  <a:prstClr val="black">
                    <a:tint val="75000"/>
                  </a:prstClr>
                </a:solidFill>
              </a:rPr>
              <a:t>© Marmara Üniversitesi Uzaktan Eğitim Uygulama ve Araştırma Merkezi</a:t>
            </a:r>
            <a:endParaRPr lang="tr-TR" altLang="en-US">
              <a:solidFill>
                <a:prstClr val="black">
                  <a:tint val="75000"/>
                </a:prstClr>
              </a:solidFill>
            </a:endParaRPr>
          </a:p>
        </p:txBody>
      </p:sp>
    </p:spTree>
    <p:extLst>
      <p:ext uri="{BB962C8B-B14F-4D97-AF65-F5344CB8AC3E}">
        <p14:creationId xmlns:p14="http://schemas.microsoft.com/office/powerpoint/2010/main" val="3162686101"/>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itchFamily="34" charset="0"/>
              </a:defRPr>
            </a:lvl1pPr>
            <a:lvl2pPr marL="742950" indent="-285750" eaLnBrk="0" hangingPunct="0">
              <a:defRPr b="1">
                <a:solidFill>
                  <a:schemeClr val="tx1"/>
                </a:solidFill>
                <a:latin typeface="Arial" pitchFamily="34" charset="0"/>
              </a:defRPr>
            </a:lvl2pPr>
            <a:lvl3pPr marL="1143000" indent="-228600" eaLnBrk="0" hangingPunct="0">
              <a:defRPr b="1">
                <a:solidFill>
                  <a:schemeClr val="tx1"/>
                </a:solidFill>
                <a:latin typeface="Arial" pitchFamily="34" charset="0"/>
              </a:defRPr>
            </a:lvl3pPr>
            <a:lvl4pPr marL="1600200" indent="-228600" eaLnBrk="0" hangingPunct="0">
              <a:defRPr b="1">
                <a:solidFill>
                  <a:schemeClr val="tx1"/>
                </a:solidFill>
                <a:latin typeface="Arial" pitchFamily="34" charset="0"/>
              </a:defRPr>
            </a:lvl4pPr>
            <a:lvl5pPr marL="2057400" indent="-228600" eaLnBrk="0" hangingPunct="0">
              <a:defRPr b="1">
                <a:solidFill>
                  <a:schemeClr val="tx1"/>
                </a:solidFill>
                <a:latin typeface="Arial" pitchFamily="34" charset="0"/>
              </a:defRPr>
            </a:lvl5pPr>
            <a:lvl6pPr marL="2514600" indent="-228600" eaLnBrk="0" fontAlgn="base" hangingPunct="0">
              <a:spcBef>
                <a:spcPct val="0"/>
              </a:spcBef>
              <a:spcAft>
                <a:spcPct val="0"/>
              </a:spcAft>
              <a:defRPr b="1">
                <a:solidFill>
                  <a:schemeClr val="tx1"/>
                </a:solidFill>
                <a:latin typeface="Arial" pitchFamily="34" charset="0"/>
              </a:defRPr>
            </a:lvl6pPr>
            <a:lvl7pPr marL="2971800" indent="-228600" eaLnBrk="0" fontAlgn="base" hangingPunct="0">
              <a:spcBef>
                <a:spcPct val="0"/>
              </a:spcBef>
              <a:spcAft>
                <a:spcPct val="0"/>
              </a:spcAft>
              <a:defRPr b="1">
                <a:solidFill>
                  <a:schemeClr val="tx1"/>
                </a:solidFill>
                <a:latin typeface="Arial" pitchFamily="34" charset="0"/>
              </a:defRPr>
            </a:lvl7pPr>
            <a:lvl8pPr marL="3429000" indent="-228600" eaLnBrk="0" fontAlgn="base" hangingPunct="0">
              <a:spcBef>
                <a:spcPct val="0"/>
              </a:spcBef>
              <a:spcAft>
                <a:spcPct val="0"/>
              </a:spcAft>
              <a:defRPr b="1">
                <a:solidFill>
                  <a:schemeClr val="tx1"/>
                </a:solidFill>
                <a:latin typeface="Arial" pitchFamily="34" charset="0"/>
              </a:defRPr>
            </a:lvl8pPr>
            <a:lvl9pPr marL="3886200" indent="-228600" eaLnBrk="0" fontAlgn="base" hangingPunct="0">
              <a:spcBef>
                <a:spcPct val="0"/>
              </a:spcBef>
              <a:spcAft>
                <a:spcPct val="0"/>
              </a:spcAft>
              <a:defRPr b="1">
                <a:solidFill>
                  <a:schemeClr val="tx1"/>
                </a:solidFill>
                <a:latin typeface="Arial" pitchFamily="34" charset="0"/>
              </a:defRPr>
            </a:lvl9pPr>
          </a:lstStyle>
          <a:p>
            <a:pPr eaLnBrk="1" hangingPunct="1"/>
            <a:fld id="{BEA08D3D-7F14-4215-847A-4C31D066600B}" type="slidenum">
              <a:rPr lang="tr-TR" altLang="en-US" b="0" smtClean="0">
                <a:solidFill>
                  <a:prstClr val="black"/>
                </a:solidFill>
              </a:rPr>
              <a:pPr eaLnBrk="1" hangingPunct="1"/>
              <a:t>8</a:t>
            </a:fld>
            <a:endParaRPr lang="tr-TR" altLang="en-US" b="0" smtClean="0">
              <a:solidFill>
                <a:prstClr val="black"/>
              </a:solidFill>
            </a:endParaRPr>
          </a:p>
        </p:txBody>
      </p:sp>
      <p:sp>
        <p:nvSpPr>
          <p:cNvPr id="94211" name="Rectangle 2"/>
          <p:cNvSpPr>
            <a:spLocks noGrp="1" noChangeArrowheads="1"/>
          </p:cNvSpPr>
          <p:nvPr>
            <p:ph type="title"/>
          </p:nvPr>
        </p:nvSpPr>
        <p:spPr/>
        <p:txBody>
          <a:bodyPr/>
          <a:lstStyle/>
          <a:p>
            <a:pPr eaLnBrk="1" hangingPunct="1"/>
            <a:r>
              <a:rPr lang="tr-TR" altLang="tr-TR" smtClean="0"/>
              <a:t>Veritabanı </a:t>
            </a:r>
          </a:p>
        </p:txBody>
      </p:sp>
      <p:sp>
        <p:nvSpPr>
          <p:cNvPr id="94212" name="Rectangle 3"/>
          <p:cNvSpPr>
            <a:spLocks noGrp="1" noChangeArrowheads="1"/>
          </p:cNvSpPr>
          <p:nvPr>
            <p:ph type="body" idx="1"/>
          </p:nvPr>
        </p:nvSpPr>
        <p:spPr>
          <a:xfrm>
            <a:off x="457200" y="1449388"/>
            <a:ext cx="8399463" cy="5040312"/>
          </a:xfrm>
        </p:spPr>
        <p:txBody>
          <a:bodyPr>
            <a:normAutofit lnSpcReduction="10000"/>
          </a:bodyPr>
          <a:lstStyle/>
          <a:p>
            <a:pPr eaLnBrk="1" hangingPunct="1">
              <a:lnSpc>
                <a:spcPct val="80000"/>
              </a:lnSpc>
              <a:spcBef>
                <a:spcPct val="60000"/>
              </a:spcBef>
            </a:pPr>
            <a:r>
              <a:rPr lang="tr-TR" altLang="tr-TR" sz="1700" dirty="0" smtClean="0"/>
              <a:t>Bir </a:t>
            </a:r>
            <a:r>
              <a:rPr lang="tr-TR" altLang="tr-TR" sz="1700" dirty="0" err="1" smtClean="0"/>
              <a:t>veritabanı</a:t>
            </a:r>
            <a:r>
              <a:rPr lang="tr-TR" altLang="tr-TR" sz="1700" dirty="0" smtClean="0"/>
              <a:t> birden fazla ilişkiye sahiptir.</a:t>
            </a:r>
            <a:endParaRPr lang="en-US" altLang="tr-TR" sz="1700" dirty="0" smtClean="0"/>
          </a:p>
          <a:p>
            <a:pPr eaLnBrk="1" hangingPunct="1">
              <a:lnSpc>
                <a:spcPct val="80000"/>
              </a:lnSpc>
              <a:spcBef>
                <a:spcPct val="60000"/>
              </a:spcBef>
            </a:pPr>
            <a:r>
              <a:rPr lang="tr-TR" altLang="tr-TR" sz="1700" dirty="0" smtClean="0"/>
              <a:t>Bir şirketin bilgisi birden fazla parçaya bölünmüştür, her parça bilginin bazı bölgelerini ilişkilendirir</a:t>
            </a:r>
            <a:endParaRPr lang="en-US" altLang="tr-TR" sz="1700" dirty="0" smtClean="0"/>
          </a:p>
          <a:p>
            <a:pPr eaLnBrk="1" hangingPunct="1">
              <a:lnSpc>
                <a:spcPct val="110000"/>
              </a:lnSpc>
              <a:spcBef>
                <a:spcPct val="60000"/>
              </a:spcBef>
              <a:buFont typeface="Wingdings" pitchFamily="2" charset="2"/>
              <a:buNone/>
            </a:pPr>
            <a:r>
              <a:rPr lang="en-US" altLang="tr-TR" sz="1700" dirty="0" smtClean="0"/>
              <a:t>		</a:t>
            </a:r>
            <a:r>
              <a:rPr lang="en-US" altLang="tr-TR" sz="1700" i="1" dirty="0" smtClean="0"/>
              <a:t>account </a:t>
            </a:r>
            <a:r>
              <a:rPr lang="en-US" altLang="tr-TR" sz="1700" dirty="0" smtClean="0"/>
              <a:t>:   </a:t>
            </a:r>
            <a:r>
              <a:rPr lang="tr-TR" altLang="tr-TR" sz="1700" dirty="0" smtClean="0"/>
              <a:t>hesaplar hakkındaki bilgiyi tutar.</a:t>
            </a:r>
            <a:r>
              <a:rPr lang="en-US" altLang="tr-TR" sz="1700" dirty="0" smtClean="0"/>
              <a:t> </a:t>
            </a:r>
            <a:br>
              <a:rPr lang="en-US" altLang="tr-TR" sz="1700" dirty="0" smtClean="0"/>
            </a:br>
            <a:r>
              <a:rPr lang="en-US" altLang="tr-TR" sz="1700" dirty="0" smtClean="0"/>
              <a:t>        </a:t>
            </a:r>
            <a:r>
              <a:rPr lang="en-US" altLang="tr-TR" sz="1700" i="1" dirty="0" smtClean="0"/>
              <a:t>depositor </a:t>
            </a:r>
            <a:r>
              <a:rPr lang="en-US" altLang="tr-TR" sz="1700" dirty="0" smtClean="0"/>
              <a:t>:   </a:t>
            </a:r>
            <a:r>
              <a:rPr lang="tr-TR" altLang="tr-TR" sz="1700" dirty="0" smtClean="0"/>
              <a:t>hangi müşterinin hangi hesabı tuttuğunu gösteren bilgiyi 			saklar</a:t>
            </a:r>
            <a:r>
              <a:rPr lang="en-US" altLang="tr-TR" sz="1700" dirty="0" smtClean="0"/>
              <a:t> </a:t>
            </a:r>
            <a:br>
              <a:rPr lang="en-US" altLang="tr-TR" sz="1700" dirty="0" smtClean="0"/>
            </a:br>
            <a:r>
              <a:rPr lang="en-US" altLang="tr-TR" sz="1700" dirty="0" smtClean="0"/>
              <a:t>        </a:t>
            </a:r>
            <a:r>
              <a:rPr lang="en-US" altLang="tr-TR" sz="1700" i="1" dirty="0" smtClean="0"/>
              <a:t>customer </a:t>
            </a:r>
            <a:r>
              <a:rPr lang="en-US" altLang="tr-TR" sz="1700" dirty="0" smtClean="0"/>
              <a:t>:   </a:t>
            </a:r>
            <a:r>
              <a:rPr lang="tr-TR" altLang="tr-TR" sz="1700" dirty="0" smtClean="0"/>
              <a:t>müşteri hakkındaki bilgileri tutar</a:t>
            </a:r>
            <a:endParaRPr lang="en-US" altLang="tr-TR" sz="1700" dirty="0" smtClean="0"/>
          </a:p>
          <a:p>
            <a:pPr eaLnBrk="1" hangingPunct="1">
              <a:lnSpc>
                <a:spcPct val="110000"/>
              </a:lnSpc>
              <a:spcBef>
                <a:spcPct val="60000"/>
              </a:spcBef>
            </a:pPr>
            <a:r>
              <a:rPr lang="tr-TR" altLang="tr-TR" sz="1700" dirty="0" smtClean="0"/>
              <a:t>Bütün bilgilerin tek bir ilişkide saklanması örneğin</a:t>
            </a:r>
            <a:r>
              <a:rPr lang="en-US" altLang="tr-TR" sz="1700" dirty="0" smtClean="0"/>
              <a:t> </a:t>
            </a:r>
            <a:br>
              <a:rPr lang="en-US" altLang="tr-TR" sz="1700" dirty="0" smtClean="0"/>
            </a:br>
            <a:r>
              <a:rPr lang="en-US" altLang="tr-TR" sz="1700" dirty="0" smtClean="0"/>
              <a:t>   </a:t>
            </a:r>
            <a:r>
              <a:rPr lang="en-US" altLang="tr-TR" sz="1700" i="1" dirty="0" smtClean="0"/>
              <a:t>bank</a:t>
            </a:r>
            <a:r>
              <a:rPr lang="en-US" altLang="tr-TR" sz="1700" dirty="0" smtClean="0"/>
              <a:t>(</a:t>
            </a:r>
            <a:r>
              <a:rPr lang="en-US" altLang="tr-TR" sz="1700" i="1" dirty="0" err="1" smtClean="0"/>
              <a:t>account_number</a:t>
            </a:r>
            <a:r>
              <a:rPr lang="en-US" altLang="tr-TR" sz="1700" i="1" dirty="0" smtClean="0"/>
              <a:t>, balance, </a:t>
            </a:r>
            <a:r>
              <a:rPr lang="en-US" altLang="tr-TR" sz="1700" i="1" dirty="0" err="1" smtClean="0"/>
              <a:t>customer_name</a:t>
            </a:r>
            <a:r>
              <a:rPr lang="en-US" altLang="tr-TR" sz="1700" dirty="0" smtClean="0"/>
              <a:t>, ..)</a:t>
            </a:r>
            <a:br>
              <a:rPr lang="en-US" altLang="tr-TR" sz="1700" dirty="0" smtClean="0"/>
            </a:br>
            <a:r>
              <a:rPr lang="tr-TR" altLang="tr-TR" sz="1700" dirty="0" smtClean="0"/>
              <a:t>aşağıdaki sonuçlara yol açabilir</a:t>
            </a:r>
            <a:endParaRPr lang="en-US" altLang="tr-TR" sz="1700" dirty="0" smtClean="0"/>
          </a:p>
          <a:p>
            <a:pPr lvl="1" eaLnBrk="1" hangingPunct="1">
              <a:lnSpc>
                <a:spcPct val="80000"/>
              </a:lnSpc>
              <a:spcBef>
                <a:spcPct val="60000"/>
              </a:spcBef>
            </a:pPr>
            <a:r>
              <a:rPr lang="tr-TR" altLang="tr-TR" sz="1500" dirty="0" smtClean="0"/>
              <a:t>Bilginin tekrarlanması (</a:t>
            </a:r>
            <a:r>
              <a:rPr lang="en-US" altLang="tr-TR" sz="1500" dirty="0" smtClean="0"/>
              <a:t>repetition of information</a:t>
            </a:r>
            <a:r>
              <a:rPr lang="tr-TR" altLang="tr-TR" sz="1500" dirty="0" smtClean="0"/>
              <a:t>)</a:t>
            </a:r>
            <a:r>
              <a:rPr lang="en-US" altLang="tr-TR" sz="1500" dirty="0" smtClean="0"/>
              <a:t> </a:t>
            </a:r>
          </a:p>
          <a:p>
            <a:pPr lvl="2" eaLnBrk="1" hangingPunct="1">
              <a:lnSpc>
                <a:spcPct val="80000"/>
              </a:lnSpc>
              <a:spcBef>
                <a:spcPct val="60000"/>
              </a:spcBef>
            </a:pPr>
            <a:r>
              <a:rPr lang="tr-TR" altLang="tr-TR" sz="1400" dirty="0" smtClean="0"/>
              <a:t>Örneğin iki müşteri tek hesaba sahip (ne tekrarlar?)</a:t>
            </a:r>
            <a:endParaRPr lang="en-US" altLang="tr-TR" sz="1400" dirty="0" smtClean="0"/>
          </a:p>
          <a:p>
            <a:pPr lvl="1" eaLnBrk="1" hangingPunct="1">
              <a:lnSpc>
                <a:spcPct val="80000"/>
              </a:lnSpc>
              <a:spcBef>
                <a:spcPct val="60000"/>
              </a:spcBef>
            </a:pPr>
            <a:r>
              <a:rPr lang="tr-TR" altLang="tr-TR" sz="1500" dirty="0" smtClean="0"/>
              <a:t>Boş değerlerin </a:t>
            </a:r>
            <a:r>
              <a:rPr lang="tr-TR" altLang="tr-TR" sz="1500" dirty="0" err="1" smtClean="0"/>
              <a:t>ihtiyaçı</a:t>
            </a:r>
            <a:endParaRPr lang="en-US" altLang="tr-TR" sz="1500" dirty="0" smtClean="0"/>
          </a:p>
          <a:p>
            <a:pPr lvl="2" eaLnBrk="1" hangingPunct="1">
              <a:lnSpc>
                <a:spcPct val="80000"/>
              </a:lnSpc>
              <a:spcBef>
                <a:spcPct val="60000"/>
              </a:spcBef>
            </a:pPr>
            <a:r>
              <a:rPr lang="tr-TR" altLang="tr-TR" sz="1400" dirty="0" smtClean="0"/>
              <a:t>Örneğin hesabı olmayan müşterinin gösterimi</a:t>
            </a:r>
            <a:endParaRPr lang="en-US" altLang="tr-TR" sz="1400" dirty="0" smtClean="0"/>
          </a:p>
          <a:p>
            <a:pPr eaLnBrk="1" hangingPunct="1">
              <a:lnSpc>
                <a:spcPct val="80000"/>
              </a:lnSpc>
              <a:spcBef>
                <a:spcPct val="60000"/>
              </a:spcBef>
            </a:pPr>
            <a:r>
              <a:rPr lang="tr-TR" altLang="tr-TR" sz="1700" dirty="0" err="1" smtClean="0"/>
              <a:t>Normalizasyon</a:t>
            </a:r>
            <a:r>
              <a:rPr lang="tr-TR" altLang="tr-TR" sz="1700" dirty="0" smtClean="0"/>
              <a:t> teorisi (</a:t>
            </a:r>
            <a:r>
              <a:rPr lang="en-US" altLang="tr-TR" sz="1700" dirty="0" smtClean="0"/>
              <a:t>Normalization theory</a:t>
            </a:r>
            <a:r>
              <a:rPr lang="tr-TR" altLang="tr-TR" sz="1700" dirty="0" smtClean="0"/>
              <a:t>)</a:t>
            </a:r>
            <a:r>
              <a:rPr lang="en-US" altLang="tr-TR" sz="1700" dirty="0" smtClean="0"/>
              <a:t> </a:t>
            </a:r>
            <a:r>
              <a:rPr lang="tr-TR" altLang="tr-TR" sz="1700" dirty="0" smtClean="0"/>
              <a:t>ilişkisel veri tabanının tasarımından bahsetmektedir</a:t>
            </a:r>
          </a:p>
        </p:txBody>
      </p:sp>
      <p:sp>
        <p:nvSpPr>
          <p:cNvPr id="2" name="Altbilgi Yer Tutucusu 1"/>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Tree>
    <p:extLst>
      <p:ext uri="{BB962C8B-B14F-4D97-AF65-F5344CB8AC3E}">
        <p14:creationId xmlns:p14="http://schemas.microsoft.com/office/powerpoint/2010/main" val="640003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t>BİRİNCİL VE YABANCI ANAHTAR</a:t>
            </a:r>
            <a:endParaRPr lang="tr-TR" dirty="0"/>
          </a:p>
        </p:txBody>
      </p:sp>
      <p:sp>
        <p:nvSpPr>
          <p:cNvPr id="3" name="İçerik Yer Tutucusu 2"/>
          <p:cNvSpPr>
            <a:spLocks noGrp="1"/>
          </p:cNvSpPr>
          <p:nvPr>
            <p:ph idx="1"/>
          </p:nvPr>
        </p:nvSpPr>
        <p:spPr/>
        <p:txBody>
          <a:bodyPr/>
          <a:lstStyle/>
          <a:p>
            <a:pPr>
              <a:lnSpc>
                <a:spcPct val="80000"/>
              </a:lnSpc>
            </a:pPr>
            <a:r>
              <a:rPr lang="tr-TR" altLang="tr-TR" b="1" dirty="0"/>
              <a:t>Birincil Anahtar(</a:t>
            </a:r>
            <a:r>
              <a:rPr lang="tr-TR" altLang="tr-TR" b="1" dirty="0" err="1"/>
              <a:t>Primary</a:t>
            </a:r>
            <a:r>
              <a:rPr lang="tr-TR" altLang="tr-TR" b="1" dirty="0"/>
              <a:t> </a:t>
            </a:r>
            <a:r>
              <a:rPr lang="tr-TR" altLang="tr-TR" b="1" dirty="0" err="1"/>
              <a:t>Key</a:t>
            </a:r>
            <a:r>
              <a:rPr lang="tr-TR" altLang="tr-TR" b="1" dirty="0"/>
              <a:t>) </a:t>
            </a:r>
            <a:r>
              <a:rPr lang="tr-TR" altLang="tr-TR" dirty="0"/>
              <a:t>: Üzerinde işlem yapılan tabloya ait kayıtları benzersiz olarak tanımlayan alanlardır. </a:t>
            </a:r>
          </a:p>
          <a:p>
            <a:pPr>
              <a:lnSpc>
                <a:spcPct val="80000"/>
              </a:lnSpc>
            </a:pPr>
            <a:r>
              <a:rPr lang="tr-TR" altLang="tr-TR" dirty="0"/>
              <a:t>Örneğin bir okulu ele alalım </a:t>
            </a:r>
            <a:r>
              <a:rPr lang="tr-TR" altLang="tr-TR" dirty="0" err="1"/>
              <a:t>burda</a:t>
            </a:r>
            <a:r>
              <a:rPr lang="tr-TR" altLang="tr-TR" dirty="0"/>
              <a:t> öğrencileri benzersiz biçimde tanımlayabilen en önemli öge şüphesiz ki </a:t>
            </a:r>
            <a:r>
              <a:rPr lang="tr-TR" altLang="tr-TR" dirty="0" err="1"/>
              <a:t>ögrenci</a:t>
            </a:r>
            <a:r>
              <a:rPr lang="tr-TR" altLang="tr-TR" dirty="0"/>
              <a:t> </a:t>
            </a:r>
            <a:r>
              <a:rPr lang="tr-TR" altLang="tr-TR" dirty="0" err="1"/>
              <a:t>numarasıdır.Bir</a:t>
            </a:r>
            <a:r>
              <a:rPr lang="tr-TR" altLang="tr-TR" dirty="0"/>
              <a:t> </a:t>
            </a:r>
            <a:r>
              <a:rPr lang="tr-TR" altLang="tr-TR" dirty="0" err="1"/>
              <a:t>okulda,isim,soyisim</a:t>
            </a:r>
            <a:r>
              <a:rPr lang="tr-TR" altLang="tr-TR" dirty="0"/>
              <a:t> gibi </a:t>
            </a:r>
            <a:r>
              <a:rPr lang="tr-TR" altLang="tr-TR" dirty="0" err="1"/>
              <a:t>kimilik</a:t>
            </a:r>
            <a:r>
              <a:rPr lang="tr-TR" altLang="tr-TR" dirty="0"/>
              <a:t> </a:t>
            </a:r>
            <a:r>
              <a:rPr lang="tr-TR" altLang="tr-TR" dirty="0" err="1"/>
              <a:t>bilgilerl</a:t>
            </a:r>
            <a:r>
              <a:rPr lang="tr-TR" altLang="tr-TR" dirty="0"/>
              <a:t> aynı olabilecek bir çok öğrenci mevcut olabilir </a:t>
            </a:r>
            <a:r>
              <a:rPr lang="tr-TR" altLang="tr-TR" dirty="0" err="1"/>
              <a:t>fakat,hiç</a:t>
            </a:r>
            <a:r>
              <a:rPr lang="tr-TR" altLang="tr-TR" dirty="0"/>
              <a:t> bir öğrencinin, o öğrenciyi tanımlayan, öğrenci numarası aynı olamaz benzer bir mantık ile telefon numaraları da düşünülebilir.</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 Marmara Üniversitesi Uzaktan Eğitim Uygulama ve Araştırma Merkezi</a:t>
            </a:r>
            <a:endParaRPr lang="tr-TR" dirty="0">
              <a:solidFill>
                <a:prstClr val="black">
                  <a:tint val="75000"/>
                </a:prstClr>
              </a:solidFill>
            </a:endParaRPr>
          </a:p>
        </p:txBody>
      </p:sp>
      <p:sp>
        <p:nvSpPr>
          <p:cNvPr id="5" name="Slayt Numarası Yer Tutucusu 4"/>
          <p:cNvSpPr>
            <a:spLocks noGrp="1"/>
          </p:cNvSpPr>
          <p:nvPr>
            <p:ph type="sldNum" sz="quarter" idx="12"/>
          </p:nvPr>
        </p:nvSpPr>
        <p:spPr/>
        <p:txBody>
          <a:bodyPr/>
          <a:lstStyle/>
          <a:p>
            <a:fld id="{219A703F-5BE9-489E-8C60-8A91ACC9E5BC}" type="slidenum">
              <a:rPr lang="tr-TR" smtClean="0">
                <a:solidFill>
                  <a:prstClr val="black">
                    <a:tint val="75000"/>
                  </a:prstClr>
                </a:solidFill>
              </a:rPr>
              <a:pPr/>
              <a:t>9</a:t>
            </a:fld>
            <a:endParaRPr lang="tr-TR">
              <a:solidFill>
                <a:prstClr val="black">
                  <a:tint val="75000"/>
                </a:prstClr>
              </a:solidFill>
            </a:endParaRPr>
          </a:p>
        </p:txBody>
      </p:sp>
    </p:spTree>
    <p:extLst>
      <p:ext uri="{BB962C8B-B14F-4D97-AF65-F5344CB8AC3E}">
        <p14:creationId xmlns:p14="http://schemas.microsoft.com/office/powerpoint/2010/main" val="191245756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7&quot;/&gt;&lt;lineCharCount val=&quot;13&quot;/&gt;&lt;lineCharCount val=&quot;13&quot;/&gt;&lt;lineCharCount val=&quot;15&quot;/&gt;&lt;lineCharCount val=&quot;13&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29&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29&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7&quot;/&gt;&lt;lineCharCount val=&quot;13&quot;/&gt;&lt;lineCharCount val=&quot;13&quot;/&gt;&lt;lineCharCount val=&quot;15&quot;/&gt;&lt;lineCharCount val=&quot;13&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8&quot;/&gt;&lt;lineCharCount val=&quot;7&quot;/&gt;&lt;/TableIndex&gt;&lt;/ShapeTextInfo&gt;"/>
  <p:tag name="PRESENTER_SHAPEINFO" val="&lt;ThreeDShapeInfo&gt;&lt;uuid val=&quot;{D014E909-E8A2-45B3-A1D2-F5669A8C6DF5}&quot;/&gt;&lt;isInvalidForFieldText val=&quot;0&quot;/&gt;&lt;Image&gt;&lt;filename val=&quot;C:\Users\SAITIC~1\AppData\Local\Temp\PR\data\asimages\{D014E909-E8A2-45B3-A1D2-F5669A8C6DF5}_1.png&quot;/&gt;&lt;left val=&quot;16&quot;/&gt;&lt;top val=&quot;44&quot;/&gt;&lt;width val=&quot;696&quot;/&gt;&lt;height val=&quot;446&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29&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0&quot;/&gt;&lt;lineCharCount val=&quot;8&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29&quot;/&gt;&lt;/TableIndex&gt;&lt;/ShapeTextInfo&gt;"/>
</p:tagLst>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2086</Words>
  <Application>Microsoft Office PowerPoint</Application>
  <PresentationFormat>Ekran Gösterisi (4:3)</PresentationFormat>
  <Paragraphs>334</Paragraphs>
  <Slides>59</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59</vt:i4>
      </vt:variant>
    </vt:vector>
  </HeadingPairs>
  <TitlesOfParts>
    <vt:vector size="61" baseType="lpstr">
      <vt:lpstr>1_Ofis Teması</vt:lpstr>
      <vt:lpstr>Çalışma Sayfası</vt:lpstr>
      <vt:lpstr>PowerPoint Sunusu</vt:lpstr>
      <vt:lpstr> Ders İçeriği</vt:lpstr>
      <vt:lpstr>TEMEL KAVRAMLAR</vt:lpstr>
      <vt:lpstr>VERİTABANI NEDİR</vt:lpstr>
      <vt:lpstr>Veri Tabanı Yönetim Sistemi-VTYS</vt:lpstr>
      <vt:lpstr>TEMEL KAVRAMLAR</vt:lpstr>
      <vt:lpstr>VERİTABANI SİSTEMLERİ</vt:lpstr>
      <vt:lpstr>Veritabanı </vt:lpstr>
      <vt:lpstr>BİRİNCİL VE YABANCI ANAHTAR</vt:lpstr>
      <vt:lpstr>BİRİNCİL VE YABANCI ANAHTAR</vt:lpstr>
      <vt:lpstr>BİRİNCİL VE YABANCI ANAHTAR</vt:lpstr>
      <vt:lpstr>Normalleştirme</vt:lpstr>
      <vt:lpstr>Normalleştirme(Normalizasyon)</vt:lpstr>
      <vt:lpstr> BİRİNCİ NORMAL FORM </vt:lpstr>
      <vt:lpstr>PowerPoint Sunusu</vt:lpstr>
      <vt:lpstr>Birinci Normal Form</vt:lpstr>
      <vt:lpstr>İkinci Normal Form</vt:lpstr>
      <vt:lpstr> 2NF’a Geçiş</vt:lpstr>
      <vt:lpstr>2NF’a Geçiş</vt:lpstr>
      <vt:lpstr>Geçişken Bağımlılık( Transitive Dependency)</vt:lpstr>
      <vt:lpstr>Üçüncü Normal Form</vt:lpstr>
      <vt:lpstr>Örnek </vt:lpstr>
      <vt:lpstr>Örnek</vt:lpstr>
      <vt:lpstr>Örnek</vt:lpstr>
      <vt:lpstr>Örnek</vt:lpstr>
      <vt:lpstr>ÖDEV</vt:lpstr>
      <vt:lpstr>SQL NEDİR</vt:lpstr>
      <vt:lpstr>SQL NEDİR</vt:lpstr>
      <vt:lpstr>SQL</vt:lpstr>
      <vt:lpstr>SQL</vt:lpstr>
      <vt:lpstr>PowerPoint Sunusu</vt:lpstr>
      <vt:lpstr>PowerPoint Sunusu</vt:lpstr>
      <vt:lpstr>Access Veri Türleri</vt:lpstr>
      <vt:lpstr>Access Veri Türleri</vt:lpstr>
      <vt:lpstr>PowerPoint Sunusu</vt:lpstr>
      <vt:lpstr>Kısıtlar</vt:lpstr>
      <vt:lpstr>PowerPoint Sunusu</vt:lpstr>
      <vt:lpstr>Sql server Veri Türleri</vt:lpstr>
      <vt:lpstr>Sql server Veri Türleri </vt:lpstr>
      <vt:lpstr>Sql server Veri Türleri</vt:lpstr>
      <vt:lpstr>CREATE DEYİMİ</vt:lpstr>
      <vt:lpstr>PowerPoint Sunusu</vt:lpstr>
      <vt:lpstr>Kısıt Kullanımı</vt:lpstr>
      <vt:lpstr>PowerPoint Sunusu</vt:lpstr>
      <vt:lpstr>PowerPoint Sunusu</vt:lpstr>
      <vt:lpstr>Tablo Tasarımında Güncelleme</vt:lpstr>
      <vt:lpstr>PowerPoint Sunusu</vt:lpstr>
      <vt:lpstr>PowerPoint Sunusu</vt:lpstr>
      <vt:lpstr>PowerPoint Sunusu</vt:lpstr>
      <vt:lpstr>PowerPoint Sunusu</vt:lpstr>
      <vt:lpstr>PowerPoint Sunusu</vt:lpstr>
      <vt:lpstr>PowerPoint Sunusu</vt:lpstr>
      <vt:lpstr>SELECT</vt:lpstr>
      <vt:lpstr>SELECT</vt:lpstr>
      <vt:lpstr>PowerPoint Sunusu</vt:lpstr>
      <vt:lpstr>SELECT…ORDER BY</vt:lpstr>
      <vt:lpstr>PowerPoint Sunusu</vt:lpstr>
      <vt:lpstr>SELECT…ORDER BY</vt:lpstr>
      <vt:lpstr>SELECT…ORDER BY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Buket Doğan</dc:creator>
  <cp:lastModifiedBy>Buket Doğan</cp:lastModifiedBy>
  <cp:revision>4</cp:revision>
  <dcterms:created xsi:type="dcterms:W3CDTF">2016-09-21T09:12:17Z</dcterms:created>
  <dcterms:modified xsi:type="dcterms:W3CDTF">2016-09-21T17:27:08Z</dcterms:modified>
</cp:coreProperties>
</file>