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35" r:id="rId3"/>
    <p:sldId id="336" r:id="rId4"/>
    <p:sldId id="348" r:id="rId5"/>
    <p:sldId id="338" r:id="rId6"/>
    <p:sldId id="340" r:id="rId7"/>
    <p:sldId id="341" r:id="rId8"/>
    <p:sldId id="350" r:id="rId9"/>
    <p:sldId id="351" r:id="rId10"/>
    <p:sldId id="342" r:id="rId11"/>
    <p:sldId id="343" r:id="rId12"/>
    <p:sldId id="349" r:id="rId13"/>
    <p:sldId id="344" r:id="rId14"/>
    <p:sldId id="345" r:id="rId15"/>
    <p:sldId id="323" r:id="rId16"/>
    <p:sldId id="324" r:id="rId17"/>
    <p:sldId id="325" r:id="rId18"/>
    <p:sldId id="326" r:id="rId19"/>
    <p:sldId id="327" r:id="rId20"/>
    <p:sldId id="328" r:id="rId21"/>
    <p:sldId id="352" r:id="rId22"/>
    <p:sldId id="353" r:id="rId23"/>
    <p:sldId id="354" r:id="rId24"/>
    <p:sldId id="355" r:id="rId25"/>
    <p:sldId id="330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A22FEB59-E283-4A04-BAAC-6785E3BECC62}">
          <p14:sldIdLst>
            <p14:sldId id="257"/>
            <p14:sldId id="335"/>
            <p14:sldId id="336"/>
            <p14:sldId id="348"/>
            <p14:sldId id="338"/>
            <p14:sldId id="340"/>
            <p14:sldId id="341"/>
            <p14:sldId id="350"/>
            <p14:sldId id="351"/>
            <p14:sldId id="342"/>
            <p14:sldId id="343"/>
            <p14:sldId id="349"/>
            <p14:sldId id="344"/>
            <p14:sldId id="345"/>
            <p14:sldId id="323"/>
            <p14:sldId id="324"/>
            <p14:sldId id="325"/>
            <p14:sldId id="326"/>
            <p14:sldId id="327"/>
            <p14:sldId id="328"/>
            <p14:sldId id="352"/>
            <p14:sldId id="353"/>
            <p14:sldId id="354"/>
            <p14:sldId id="355"/>
            <p14:sldId id="33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97" y="-14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9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D88CD15-CC14-4381-A879-D982698EF8B7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532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33527-9C8E-4ED7-B498-5CEC08A67DC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511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73F0-439C-4B74-97C3-0E9D1AC3C9BA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785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CDF5-D48C-4325-8905-A1FA22AB1E27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303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>
            <a:lvl1pPr>
              <a:defRPr lang="tr-TR" sz="2400" b="1" dirty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/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229600" cy="4525963"/>
          </a:xfrm>
          <a:prstGeom prst="roundRect">
            <a:avLst>
              <a:gd name="adj" fmla="val 5892"/>
            </a:avLst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 anchorCtr="0">
            <a:normAutofit/>
          </a:bodyPr>
          <a:lstStyle>
            <a:lvl1pPr marL="342900" indent="-342900" algn="just">
              <a:buFont typeface="Arial" panose="020B0604020202020204" pitchFamily="34" charset="0"/>
              <a:buChar char="•"/>
              <a:defRPr lang="tr-TR" sz="2000" b="0" dirty="0" smtClean="0">
                <a:solidFill>
                  <a:schemeClr val="tx1"/>
                </a:solidFill>
              </a:defRPr>
            </a:lvl1pPr>
            <a:lvl2pPr>
              <a:defRPr lang="tr-TR" dirty="0" smtClean="0"/>
            </a:lvl2pPr>
            <a:lvl3pPr>
              <a:defRPr lang="tr-TR" dirty="0" smtClean="0"/>
            </a:lvl3pPr>
            <a:lvl4pPr>
              <a:defRPr lang="tr-TR" dirty="0" smtClean="0"/>
            </a:lvl4pPr>
            <a:lvl5pPr>
              <a:defRPr lang="tr-TR" dirty="0"/>
            </a:lvl5pPr>
          </a:lstStyle>
          <a:p>
            <a:pPr marL="0" lvl="0" algn="ctr">
              <a:spcBef>
                <a:spcPct val="0"/>
              </a:spcBef>
            </a:pPr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34D9283-10AF-4FF6-BC68-2674CB328D2E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549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BE821-5EF2-44E8-9DCD-05E35C348EED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79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8690-D709-4FD2-AC8C-E2CEB2308658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721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8B0B1-EDDA-46BE-B4A4-D0F73B5C589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96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BFCBC129-AC7E-48C6-B30F-13E2C91AB5A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679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A4CA0-38A5-4D90-96B4-EAC32638DB74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40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545D-8B18-4647-9AE5-2F6AAF7A8F86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093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8F6D4-AE9B-4A06-8AEA-EEB873A58E12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662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tags" Target="../tags/tag5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129CB-97ED-4942-82AE-F109AFDC33A6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335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Dikdörtgen 6"/>
          <p:cNvSpPr/>
          <p:nvPr>
            <p:custDataLst>
              <p:tags r:id="rId1"/>
            </p:custDataLst>
          </p:nvPr>
        </p:nvSpPr>
        <p:spPr>
          <a:xfrm>
            <a:off x="395536" y="461816"/>
            <a:ext cx="8208912" cy="5040560"/>
          </a:xfrm>
          <a:prstGeom prst="roundRect">
            <a:avLst>
              <a:gd name="adj" fmla="val 5123"/>
            </a:avLst>
          </a:prstGeom>
          <a:effectLst>
            <a:outerShdw blurRad="292100" dist="114300" dir="3840000" algn="ctr" rotWithShape="0">
              <a:srgbClr val="000000">
                <a:alpha val="81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3600" dirty="0">
                <a:solidFill>
                  <a:srgbClr val="FF0000"/>
                </a:solidFill>
                <a:latin typeface="Trebuchet MS" pitchFamily="34" charset="0"/>
              </a:rPr>
              <a:t>HAFTA 3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xfrm>
            <a:off x="7046912" y="6520259"/>
            <a:ext cx="2133600" cy="365125"/>
          </a:xfrm>
        </p:spPr>
        <p:txBody>
          <a:bodyPr/>
          <a:lstStyle/>
          <a:p>
            <a:fld id="{219A703F-5BE9-489E-8C60-8A91ACC9E5BC}" type="slidenum">
              <a:rPr lang="tr-TR" smtClean="0">
                <a:solidFill>
                  <a:srgbClr val="1F497D">
                    <a:lumMod val="75000"/>
                  </a:srgbClr>
                </a:solidFill>
              </a:rPr>
              <a:pPr/>
              <a:t>1</a:t>
            </a:fld>
            <a:endParaRPr lang="tr-TR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5" name="Altbilgi Yer Tutucusu 1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1907704" y="6525344"/>
            <a:ext cx="5408240" cy="365125"/>
          </a:xfrm>
        </p:spPr>
        <p:txBody>
          <a:bodyPr/>
          <a:lstStyle/>
          <a:p>
            <a:r>
              <a:rPr lang="tr-TR" sz="1050" dirty="0" smtClean="0">
                <a:solidFill>
                  <a:srgbClr val="1F497D">
                    <a:lumMod val="75000"/>
                  </a:srgbClr>
                </a:solidFill>
              </a:rPr>
              <a:t>© Marmara Üniversitesi Uzaktan Eğitim Uygulama ve Araştırma Merkezi</a:t>
            </a:r>
            <a:endParaRPr lang="tr-TR" sz="1050" dirty="0">
              <a:solidFill>
                <a:srgbClr val="1F497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26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SELECT u.[KategoriID], [KategoriAdi] ,[UrunAdi], ([BirimFiyati]) FROM Urunler u INNER JOIN </a:t>
            </a:r>
          </a:p>
          <a:p>
            <a:r>
              <a:rPr lang="tr-TR" dirty="0"/>
              <a:t>[Kategoriler] k ON k.[KategoriID]= u.[KategoriID] 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/>
              <a:t>SELECT *  FROM Urunler  u,[Kategoriler]  k  WHERE  k.[KategoriID]= u.[KategoriID]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7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JOIN VE GROUP BY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SELECT u.[KategoriID], [KategoriAdi] ,[UrunAdi], AVG([BirimFiyati]) FROM Urunler u INNER JOIN </a:t>
            </a:r>
          </a:p>
          <a:p>
            <a:r>
              <a:rPr lang="tr-TR" dirty="0"/>
              <a:t>[Kategoriler] k ON k.[KategoriID]= u.[KategoriID]  GROUP BY u.[KategoriID], [KategoriAdi] ,[UrunAdi]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100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JOIN VE GROUP BY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Müşterilerin ID ve isim değerleri ile birlikte toplam satış değerlerinin gözükmesini sağlayan sorgu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 SELECT s.SatisID, s.MusteriId,m.MusteriAdi, SUM (BirimFiyati*Miktar) as Tutar  FROM SatisDetaylari AS sd INNER JOIN Satislar  as s ON</a:t>
            </a:r>
          </a:p>
          <a:p>
            <a:r>
              <a:rPr lang="tr-TR" dirty="0"/>
              <a:t>sd.SatisID=s.SatisID INNER JOIN Musteriler AS m ON s.MusteriID=s.MusteriID </a:t>
            </a:r>
          </a:p>
          <a:p>
            <a:r>
              <a:rPr lang="tr-TR" dirty="0"/>
              <a:t> </a:t>
            </a:r>
          </a:p>
          <a:p>
            <a:r>
              <a:rPr lang="tr-TR" dirty="0"/>
              <a:t>  GROUP BY s.SatisID ,s.MusteriID,m.MusteriAdi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115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SELECT LIKE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SELECT </a:t>
            </a:r>
            <a:r>
              <a:rPr lang="tr-TR" dirty="0" err="1"/>
              <a:t>kolon_adı</a:t>
            </a:r>
            <a:r>
              <a:rPr lang="tr-TR" dirty="0"/>
              <a:t>(</a:t>
            </a:r>
            <a:r>
              <a:rPr lang="tr-TR" dirty="0" err="1"/>
              <a:t>ları</a:t>
            </a:r>
            <a:r>
              <a:rPr lang="tr-TR" dirty="0"/>
              <a:t>) FROM </a:t>
            </a:r>
            <a:r>
              <a:rPr lang="tr-TR" dirty="0" err="1"/>
              <a:t>tablo_adı</a:t>
            </a:r>
            <a:r>
              <a:rPr lang="tr-TR" dirty="0"/>
              <a:t> WHERE </a:t>
            </a:r>
            <a:r>
              <a:rPr lang="tr-TR" dirty="0" err="1"/>
              <a:t>kolan_adı</a:t>
            </a:r>
            <a:r>
              <a:rPr lang="tr-TR" dirty="0"/>
              <a:t> LIKE desen (</a:t>
            </a:r>
            <a:r>
              <a:rPr lang="tr-TR" dirty="0" err="1"/>
              <a:t>pattern</a:t>
            </a:r>
            <a:r>
              <a:rPr lang="tr-TR" dirty="0"/>
              <a:t>)</a:t>
            </a:r>
          </a:p>
          <a:p>
            <a:endParaRPr lang="tr-TR" b="1" dirty="0" smtClean="0"/>
          </a:p>
          <a:p>
            <a:r>
              <a:rPr lang="tr-TR" b="1" dirty="0" smtClean="0"/>
              <a:t>LIKE </a:t>
            </a:r>
            <a:r>
              <a:rPr lang="tr-TR" b="1" dirty="0"/>
              <a:t>Operatörü</a:t>
            </a:r>
            <a:endParaRPr lang="tr-TR" dirty="0"/>
          </a:p>
          <a:p>
            <a:r>
              <a:rPr lang="tr-TR" dirty="0"/>
              <a:t>Bir veri kümesi içerisinde belirtiğimiz değere benzeyen verilerin olup olmadığını kontrol etmek için kullanılır</a:t>
            </a:r>
            <a:r>
              <a:rPr lang="tr-TR" dirty="0" smtClean="0"/>
              <a:t>. Metin alanlarda kullanılır.</a:t>
            </a:r>
          </a:p>
          <a:p>
            <a:r>
              <a:rPr lang="tr-TR" b="1" dirty="0"/>
              <a:t>Joker Karakterler Anlamı</a:t>
            </a:r>
            <a:endParaRPr lang="tr-TR" dirty="0"/>
          </a:p>
          <a:p>
            <a:r>
              <a:rPr lang="tr-TR" dirty="0"/>
              <a:t>% Birden fazla harf ya da rakamın yerini tutar.</a:t>
            </a:r>
          </a:p>
          <a:p>
            <a:r>
              <a:rPr lang="tr-TR" dirty="0"/>
              <a:t>_ Bir tek harf veya rakamın yerini tutar.</a:t>
            </a:r>
          </a:p>
          <a:p>
            <a:r>
              <a:rPr lang="tr-TR" dirty="0"/>
              <a:t>[HARF] Herhangi bir harf yerine gelebilecek harfleri belirtir.</a:t>
            </a:r>
          </a:p>
          <a:p>
            <a:r>
              <a:rPr lang="tr-TR" dirty="0"/>
              <a:t>[^HARF] Herhangi bir harf yerine gelemeyecek harfleri belirtir.</a:t>
            </a:r>
          </a:p>
          <a:p>
            <a:r>
              <a:rPr lang="tr-TR" dirty="0"/>
              <a:t>[A-Z] A ile Z arasındaki harfleri belirtir.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282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SELECT LIKE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SELECT  </a:t>
            </a:r>
            <a:r>
              <a:rPr lang="tr-TR" dirty="0" smtClean="0"/>
              <a:t>*  </a:t>
            </a:r>
            <a:r>
              <a:rPr lang="en-US" dirty="0" smtClean="0"/>
              <a:t>  </a:t>
            </a:r>
            <a:r>
              <a:rPr lang="en-US" dirty="0"/>
              <a:t>FROM Urunler WHERE  [UrunAdi]  LIKE 'A</a:t>
            </a:r>
            <a:r>
              <a:rPr lang="en-US" dirty="0" smtClean="0"/>
              <a:t>%‘</a:t>
            </a:r>
            <a:endParaRPr lang="tr-TR" dirty="0" smtClean="0"/>
          </a:p>
          <a:p>
            <a:r>
              <a:rPr lang="tr-TR" sz="2800" b="1" u="sng" dirty="0" smtClean="0">
                <a:solidFill>
                  <a:srgbClr val="FF0000"/>
                </a:solidFill>
              </a:rPr>
              <a:t>EŞİTTİR YOK, TEK TIRNAKLA KULLANILIR </a:t>
            </a:r>
          </a:p>
          <a:p>
            <a:r>
              <a:rPr lang="tr-TR" dirty="0"/>
              <a:t>SELECT  </a:t>
            </a:r>
            <a:r>
              <a:rPr lang="tr-TR" dirty="0" smtClean="0"/>
              <a:t>* </a:t>
            </a:r>
            <a:r>
              <a:rPr lang="en-US" dirty="0" smtClean="0"/>
              <a:t>FROM </a:t>
            </a:r>
            <a:r>
              <a:rPr lang="en-US" dirty="0"/>
              <a:t>Urunler WHERE  [UrunAdi]  LIKE '%DE</a:t>
            </a:r>
            <a:r>
              <a:rPr lang="en-US" dirty="0" smtClean="0"/>
              <a:t>%‘</a:t>
            </a:r>
            <a:endParaRPr lang="tr-TR" dirty="0" smtClean="0"/>
          </a:p>
          <a:p>
            <a:r>
              <a:rPr lang="en-US" dirty="0"/>
              <a:t>SELECT  * FROM Musteriler WHERE MusteriAdi   LIKE '[a-d</a:t>
            </a:r>
            <a:r>
              <a:rPr lang="en-US" dirty="0" smtClean="0"/>
              <a:t>]%</a:t>
            </a:r>
            <a:r>
              <a:rPr lang="tr-TR" dirty="0" smtClean="0"/>
              <a:t>’</a:t>
            </a:r>
          </a:p>
          <a:p>
            <a:r>
              <a:rPr lang="en-US" dirty="0"/>
              <a:t>SELECT  * FROM Musteriler WHERE MusteriAdi   LIKE '_an</a:t>
            </a:r>
            <a:r>
              <a:rPr lang="en-US" dirty="0" smtClean="0"/>
              <a:t>%‘</a:t>
            </a:r>
            <a:endParaRPr lang="tr-TR" dirty="0" smtClean="0"/>
          </a:p>
          <a:p>
            <a:r>
              <a:rPr lang="en-US" dirty="0"/>
              <a:t>SELECT  * FROM Musteriler WHERE MusteriAdi   LIKE </a:t>
            </a:r>
            <a:r>
              <a:rPr lang="en-US" dirty="0">
                <a:solidFill>
                  <a:srgbClr val="FF0000"/>
                </a:solidFill>
              </a:rPr>
              <a:t>'[^a-r]%'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11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VIEW NEDİR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r>
              <a:rPr lang="tr-TR" dirty="0"/>
              <a:t>View'ler bir </a:t>
            </a:r>
            <a:r>
              <a:rPr lang="tr-TR" dirty="0" smtClean="0"/>
              <a:t>veya </a:t>
            </a:r>
            <a:r>
              <a:rPr lang="tr-TR" dirty="0"/>
              <a:t>birden fazla tablodan istenilen verilerin </a:t>
            </a:r>
          </a:p>
          <a:p>
            <a:r>
              <a:rPr lang="tr-TR" dirty="0"/>
              <a:t>bir arada sunulmasını sağlayan tanımlanmış sorgulardır</a:t>
            </a:r>
          </a:p>
          <a:p>
            <a:r>
              <a:rPr lang="tr-TR" dirty="0" smtClean="0"/>
              <a:t>Sanal </a:t>
            </a:r>
            <a:r>
              <a:rPr lang="tr-TR" dirty="0"/>
              <a:t>bir tablo olarak da </a:t>
            </a:r>
            <a:r>
              <a:rPr lang="tr-TR" dirty="0" smtClean="0"/>
              <a:t> düşünebiliriz</a:t>
            </a:r>
            <a:r>
              <a:rPr lang="tr-TR" dirty="0"/>
              <a:t>. Aynı tablolar gibi satırlar ve sütunları içerir. Bir ya da birkaç tablodan </a:t>
            </a:r>
            <a:r>
              <a:rPr lang="tr-TR" dirty="0" smtClean="0"/>
              <a:t>seçtiğimiz </a:t>
            </a:r>
            <a:r>
              <a:rPr lang="tr-TR" dirty="0"/>
              <a:t>verileri okuyabiliriz </a:t>
            </a:r>
            <a:r>
              <a:rPr lang="tr-TR" dirty="0" smtClean="0"/>
              <a:t>hatta bazı </a:t>
            </a:r>
            <a:r>
              <a:rPr lang="tr-TR" dirty="0"/>
              <a:t>durumlarda veri girişi bile yapabiliriz. </a:t>
            </a:r>
            <a:endParaRPr lang="tr-TR" dirty="0" smtClean="0"/>
          </a:p>
          <a:p>
            <a:r>
              <a:rPr lang="tr-TR" dirty="0" smtClean="0"/>
              <a:t>Peki </a:t>
            </a:r>
            <a:r>
              <a:rPr lang="tr-TR" dirty="0"/>
              <a:t>neden </a:t>
            </a:r>
            <a:r>
              <a:rPr lang="tr-TR" dirty="0" smtClean="0"/>
              <a:t>“</a:t>
            </a:r>
            <a:r>
              <a:rPr lang="tr-TR" dirty="0"/>
              <a:t>sanal” kelimesini kullanıyoruz? Çünkü </a:t>
            </a:r>
            <a:r>
              <a:rPr lang="tr-TR" dirty="0" err="1" smtClean="0"/>
              <a:t>View'ler</a:t>
            </a:r>
            <a:r>
              <a:rPr lang="tr-TR" dirty="0" smtClean="0"/>
              <a:t> </a:t>
            </a:r>
            <a:r>
              <a:rPr lang="tr-TR" dirty="0"/>
              <a:t>veri </a:t>
            </a:r>
            <a:r>
              <a:rPr lang="tr-TR" dirty="0" smtClean="0"/>
              <a:t>saklamazlar sadece </a:t>
            </a:r>
            <a:r>
              <a:rPr lang="tr-TR" dirty="0"/>
              <a:t>istenen veriye </a:t>
            </a:r>
            <a:r>
              <a:rPr lang="tr-TR" dirty="0" smtClean="0"/>
              <a:t>ulaşılacak </a:t>
            </a:r>
            <a:r>
              <a:rPr lang="tr-TR" dirty="0"/>
              <a:t>yolu kullanarak verileri kullanıcıya sunarlar. </a:t>
            </a:r>
            <a:endParaRPr lang="tr-TR" dirty="0" smtClean="0"/>
          </a:p>
          <a:p>
            <a:r>
              <a:rPr lang="tr-TR" dirty="0" smtClean="0"/>
              <a:t>Çok sık </a:t>
            </a:r>
            <a:r>
              <a:rPr lang="tr-TR" dirty="0"/>
              <a:t>olarak sorulan karmaşık soruları bir </a:t>
            </a:r>
            <a:r>
              <a:rPr lang="tr-TR" dirty="0" err="1"/>
              <a:t>view</a:t>
            </a:r>
            <a:r>
              <a:rPr lang="tr-TR" dirty="0"/>
              <a:t> yapısı içinde saklayarak, daha sonra aynı tip sorgulamalar için bu </a:t>
            </a:r>
            <a:r>
              <a:rPr lang="tr-TR" dirty="0" err="1"/>
              <a:t>view</a:t>
            </a:r>
            <a:r>
              <a:rPr lang="tr-TR" dirty="0"/>
              <a:t> yapısını kullanarak daha basit ifadeler kullanmakta olasıdır. </a:t>
            </a:r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944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VIEW AVANTAJLARI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Birden çok tablo ile çalışırken gereksiz karmaşadan(özellikle her seferinde uzun bir SQL </a:t>
            </a:r>
            <a:r>
              <a:rPr lang="tr-TR" dirty="0" smtClean="0"/>
              <a:t> sorgu </a:t>
            </a:r>
            <a:r>
              <a:rPr lang="tr-TR" dirty="0"/>
              <a:t>cümlesi yazmakla uğraşmaktan) kurtulmak.</a:t>
            </a:r>
          </a:p>
          <a:p>
            <a:endParaRPr lang="tr-TR" dirty="0"/>
          </a:p>
          <a:p>
            <a:r>
              <a:rPr lang="tr-TR" dirty="0"/>
              <a:t>Veri ulaşım performansını arttırmak.</a:t>
            </a:r>
          </a:p>
          <a:p>
            <a:endParaRPr lang="tr-TR" dirty="0"/>
          </a:p>
          <a:p>
            <a:r>
              <a:rPr lang="tr-TR" dirty="0"/>
              <a:t>Veri erişimini sınırlamak ve kontrol altında tutmak.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474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VIEW KULLANIMI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View’e</a:t>
            </a:r>
            <a:r>
              <a:rPr lang="tr-TR" dirty="0" smtClean="0"/>
              <a:t> </a:t>
            </a:r>
            <a:r>
              <a:rPr lang="tr-TR" dirty="0"/>
              <a:t>veri eklersek veri nereye yazılır?</a:t>
            </a:r>
          </a:p>
          <a:p>
            <a:r>
              <a:rPr lang="tr-TR" dirty="0"/>
              <a:t>View’in bağlı olduğu tabloya yazılır.</a:t>
            </a:r>
          </a:p>
          <a:p>
            <a:pPr marL="0" indent="0">
              <a:buNone/>
            </a:pPr>
            <a:r>
              <a:rPr lang="tr-TR" dirty="0"/>
              <a:t>Oluşturulan </a:t>
            </a:r>
            <a:r>
              <a:rPr lang="tr-TR" dirty="0" err="1"/>
              <a:t>View</a:t>
            </a:r>
            <a:r>
              <a:rPr lang="tr-TR" dirty="0"/>
              <a:t> de;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Bir </a:t>
            </a:r>
            <a:r>
              <a:rPr lang="tr-TR" dirty="0"/>
              <a:t>View farklı tablolardan gelen aynı isimlere sahip farklı sütunları içerebilir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/>
              <a:t>View’lerdeki sütunlar aritmetik ifadelere sahip olabilir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910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VIEW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View’in</a:t>
            </a:r>
            <a:r>
              <a:rPr lang="tr-TR" dirty="0" smtClean="0"/>
              <a:t> Oluşturulması</a:t>
            </a:r>
            <a:endParaRPr lang="tr-TR" dirty="0"/>
          </a:p>
          <a:p>
            <a:r>
              <a:rPr lang="tr-TR" dirty="0"/>
              <a:t>CREATE VIEW viewAdı AS  </a:t>
            </a:r>
            <a:r>
              <a:rPr lang="tr-TR" dirty="0" smtClean="0"/>
              <a:t>sorgu</a:t>
            </a:r>
          </a:p>
          <a:p>
            <a:endParaRPr lang="tr-TR" dirty="0"/>
          </a:p>
          <a:p>
            <a:r>
              <a:rPr lang="tr-TR" dirty="0" err="1" smtClean="0"/>
              <a:t>SatisDetaylari</a:t>
            </a:r>
            <a:r>
              <a:rPr lang="tr-TR" dirty="0" smtClean="0"/>
              <a:t> tablosundan</a:t>
            </a:r>
            <a:r>
              <a:rPr lang="tr-TR" dirty="0"/>
              <a:t>, tutar değerini de içeren </a:t>
            </a:r>
            <a:r>
              <a:rPr lang="tr-TR" dirty="0" err="1"/>
              <a:t>vw_SatisDetaylari</a:t>
            </a:r>
            <a:r>
              <a:rPr lang="tr-TR" dirty="0"/>
              <a:t> isminde view oluşturunuz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viewin içindeki sorguyu yazalım.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SELECT * , </a:t>
            </a:r>
            <a:r>
              <a:rPr lang="tr-TR" dirty="0" smtClean="0"/>
              <a:t>miktar*</a:t>
            </a:r>
            <a:r>
              <a:rPr lang="tr-TR" dirty="0" err="1" smtClean="0"/>
              <a:t>Birimfiyati</a:t>
            </a:r>
            <a:r>
              <a:rPr lang="tr-TR" dirty="0" smtClean="0"/>
              <a:t>  </a:t>
            </a:r>
            <a:r>
              <a:rPr lang="tr-TR" dirty="0" smtClean="0">
                <a:solidFill>
                  <a:srgbClr val="FF0000"/>
                </a:solidFill>
              </a:rPr>
              <a:t>as Tutar </a:t>
            </a:r>
            <a:r>
              <a:rPr lang="tr-TR" dirty="0" smtClean="0"/>
              <a:t>FROM </a:t>
            </a:r>
            <a:r>
              <a:rPr lang="tr-TR" dirty="0" err="1"/>
              <a:t>SatisDetaylari</a:t>
            </a:r>
            <a:r>
              <a:rPr lang="tr-TR" dirty="0"/>
              <a:t> </a:t>
            </a:r>
          </a:p>
          <a:p>
            <a:r>
              <a:rPr lang="tr-TR" dirty="0" smtClean="0"/>
              <a:t>As ile hesaplanan veya oluşturulan alanlara isim verilebilir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2976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VIEW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Hesapla </a:t>
            </a:r>
            <a:r>
              <a:rPr lang="tr-TR" dirty="0"/>
              <a:t>elde ettiğim kolonun adı yok. Kolona Tutar ismini verelim</a:t>
            </a:r>
            <a:r>
              <a:rPr lang="tr-TR" dirty="0" smtClean="0"/>
              <a:t>.</a:t>
            </a:r>
          </a:p>
          <a:p>
            <a:r>
              <a:rPr lang="tr-TR" dirty="0"/>
              <a:t>SELECT * , miktar*</a:t>
            </a:r>
            <a:r>
              <a:rPr lang="tr-TR" dirty="0" err="1"/>
              <a:t>Birimfiyati</a:t>
            </a:r>
            <a:r>
              <a:rPr lang="tr-TR" dirty="0"/>
              <a:t> as Tutar FROM </a:t>
            </a:r>
            <a:r>
              <a:rPr lang="tr-TR" dirty="0" err="1"/>
              <a:t>SatisDetaylari</a:t>
            </a:r>
            <a:r>
              <a:rPr lang="tr-TR" dirty="0"/>
              <a:t> </a:t>
            </a:r>
          </a:p>
          <a:p>
            <a:r>
              <a:rPr lang="tr-TR" dirty="0"/>
              <a:t>Yukarıdaki sorgudan view oluşturalım.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CREATE VIEW </a:t>
            </a:r>
            <a:r>
              <a:rPr lang="tr-TR" dirty="0" err="1" smtClean="0"/>
              <a:t>vw_SatisDetay</a:t>
            </a:r>
            <a:r>
              <a:rPr lang="tr-TR" dirty="0" smtClean="0"/>
              <a:t> </a:t>
            </a:r>
            <a:r>
              <a:rPr lang="tr-TR" dirty="0"/>
              <a:t>AS</a:t>
            </a:r>
          </a:p>
          <a:p>
            <a:r>
              <a:rPr lang="tr-TR" dirty="0"/>
              <a:t>SELECT * , miktar*</a:t>
            </a:r>
            <a:r>
              <a:rPr lang="tr-TR" dirty="0" err="1"/>
              <a:t>Birimfiyati</a:t>
            </a:r>
            <a:r>
              <a:rPr lang="tr-TR" dirty="0"/>
              <a:t> as Tutar FROM </a:t>
            </a:r>
            <a:r>
              <a:rPr lang="tr-TR" dirty="0" err="1"/>
              <a:t>SatisDetaylari</a:t>
            </a:r>
            <a:r>
              <a:rPr lang="tr-TR" dirty="0"/>
              <a:t> 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241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GRUPLAMA FONKSİYONLARI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/>
          </a:bodyPr>
          <a:lstStyle/>
          <a:p>
            <a:r>
              <a:rPr lang="tr-TR" dirty="0" smtClean="0"/>
              <a:t>Gruplama </a:t>
            </a:r>
            <a:r>
              <a:rPr lang="tr-TR" dirty="0"/>
              <a:t>(aggregate) fonksiyonları bir dizi değer üzerinde hesaplama yaparlar ve bir sonuç değer döndürürler. Toplama ya da gruplama fonksiyonları olarak adlandırabileceğimiz bu fonksiyonlar genellikle GROUP BY deyimi ile kullanılırlar. </a:t>
            </a:r>
          </a:p>
          <a:p>
            <a:r>
              <a:rPr lang="tr-TR" dirty="0"/>
              <a:t>Gruplama fonksiyonları aşağıdaki ifadeler içinde kullanılabilirler. </a:t>
            </a:r>
            <a:endParaRPr lang="tr-TR" dirty="0" smtClean="0"/>
          </a:p>
          <a:p>
            <a:r>
              <a:rPr lang="tr-TR" dirty="0"/>
              <a:t>ransact-SQL programlama dilinde şu aggregate fonksiyonları kullanılır: </a:t>
            </a:r>
          </a:p>
          <a:p>
            <a:r>
              <a:rPr lang="tr-TR" b="1" dirty="0"/>
              <a:t>        </a:t>
            </a:r>
            <a:r>
              <a:rPr lang="tr-TR" b="1" dirty="0" smtClean="0"/>
              <a:t>AVG: ortalama değer</a:t>
            </a:r>
            <a:endParaRPr lang="tr-TR" dirty="0"/>
          </a:p>
          <a:p>
            <a:r>
              <a:rPr lang="tr-TR" b="1" dirty="0"/>
              <a:t>        </a:t>
            </a:r>
            <a:r>
              <a:rPr lang="tr-TR" b="1" dirty="0" smtClean="0"/>
              <a:t>COUNT: kayıt sayısı</a:t>
            </a:r>
            <a:endParaRPr lang="tr-TR" dirty="0"/>
          </a:p>
          <a:p>
            <a:r>
              <a:rPr lang="tr-TR" b="1" dirty="0"/>
              <a:t>        </a:t>
            </a:r>
            <a:r>
              <a:rPr lang="tr-TR" b="1" dirty="0" smtClean="0"/>
              <a:t>MAX: en büyük değer</a:t>
            </a:r>
            <a:endParaRPr lang="tr-TR" dirty="0"/>
          </a:p>
          <a:p>
            <a:r>
              <a:rPr lang="tr-TR" b="1" dirty="0"/>
              <a:t>        </a:t>
            </a:r>
            <a:r>
              <a:rPr lang="tr-TR" b="1" dirty="0" err="1" smtClean="0"/>
              <a:t>MIN:en</a:t>
            </a:r>
            <a:r>
              <a:rPr lang="tr-TR" b="1" dirty="0" smtClean="0"/>
              <a:t> küçük değer</a:t>
            </a:r>
            <a:endParaRPr lang="tr-TR" dirty="0"/>
          </a:p>
          <a:p>
            <a:r>
              <a:rPr lang="tr-TR" b="1" dirty="0"/>
              <a:t>        </a:t>
            </a:r>
            <a:r>
              <a:rPr lang="tr-TR" b="1" dirty="0" err="1" smtClean="0"/>
              <a:t>SUM:toplam</a:t>
            </a:r>
            <a:r>
              <a:rPr lang="tr-TR" b="1" dirty="0" smtClean="0"/>
              <a:t> değer</a:t>
            </a:r>
            <a:endParaRPr lang="tr-TR" dirty="0"/>
          </a:p>
          <a:p>
            <a:r>
              <a:rPr lang="tr-TR" b="1" dirty="0"/>
              <a:t>        </a:t>
            </a:r>
            <a:r>
              <a:rPr lang="tr-TR" b="1" dirty="0" err="1" smtClean="0"/>
              <a:t>STDEV:standart</a:t>
            </a:r>
            <a:r>
              <a:rPr lang="tr-TR" b="1" dirty="0" smtClean="0"/>
              <a:t> sapma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16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VIEW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Vw_SiparisDetay viewini sorgulayarak, </a:t>
            </a:r>
            <a:r>
              <a:rPr lang="tr-TR" dirty="0" smtClean="0"/>
              <a:t>10077 </a:t>
            </a:r>
            <a:r>
              <a:rPr lang="tr-TR" dirty="0" err="1" smtClean="0"/>
              <a:t>nolu</a:t>
            </a:r>
            <a:r>
              <a:rPr lang="tr-TR" dirty="0" smtClean="0"/>
              <a:t> </a:t>
            </a:r>
            <a:r>
              <a:rPr lang="tr-TR" dirty="0"/>
              <a:t>siparişte bulunan ürünlerin toplam miktarını ve toplan tutarını veren sorgu yazınız</a:t>
            </a:r>
            <a:r>
              <a:rPr lang="tr-TR" dirty="0" smtClean="0"/>
              <a:t>.</a:t>
            </a:r>
          </a:p>
          <a:p>
            <a:r>
              <a:rPr lang="tr-TR" dirty="0"/>
              <a:t>Vw_SiparisDetay viewini sorgulayarak, </a:t>
            </a:r>
            <a:r>
              <a:rPr lang="tr-TR" dirty="0" smtClean="0"/>
              <a:t>11077 </a:t>
            </a:r>
            <a:r>
              <a:rPr lang="tr-TR" dirty="0" err="1" smtClean="0"/>
              <a:t>nolu</a:t>
            </a:r>
            <a:r>
              <a:rPr lang="tr-TR" dirty="0" smtClean="0"/>
              <a:t> </a:t>
            </a:r>
            <a:r>
              <a:rPr lang="tr-TR" dirty="0"/>
              <a:t>siparişte bulunan ürünlerin toplam miktarını ve toplan tutarını veren sorgu yazınız.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SELECT SatisID,sum(miktar) as ToplamMiktar, sum(Tutar) as ToplamTutar FROM vw_SatisDetay group by SatisID</a:t>
            </a:r>
          </a:p>
          <a:p>
            <a:r>
              <a:rPr lang="tr-TR" dirty="0"/>
              <a:t>SELECT SatisID,sum(miktar) as ToplamMiktar, sum(Tutar) as ToplamTutar FROM vw_SatisDetay group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smtClean="0"/>
              <a:t>HAVING </a:t>
            </a:r>
            <a:r>
              <a:rPr lang="tr-TR" dirty="0" err="1" smtClean="0"/>
              <a:t>SatisId</a:t>
            </a:r>
            <a:r>
              <a:rPr lang="tr-TR" dirty="0" smtClean="0"/>
              <a:t>=11077</a:t>
            </a:r>
          </a:p>
          <a:p>
            <a:r>
              <a:rPr lang="tr-TR" dirty="0"/>
              <a:t>SELECT count(*) FROM </a:t>
            </a:r>
            <a:r>
              <a:rPr lang="tr-TR" dirty="0" err="1"/>
              <a:t>vw_SatisDetay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83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IN KULLANIMI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SELECT * </a:t>
            </a:r>
            <a:r>
              <a:rPr lang="en-US" dirty="0"/>
              <a:t>  FROM [</a:t>
            </a:r>
            <a:r>
              <a:rPr lang="en-US" dirty="0" err="1"/>
              <a:t>Musteriler</a:t>
            </a:r>
            <a:r>
              <a:rPr lang="en-US" dirty="0"/>
              <a:t>] WHERE </a:t>
            </a:r>
            <a:r>
              <a:rPr lang="en-US" dirty="0" err="1"/>
              <a:t>Sehir</a:t>
            </a:r>
            <a:r>
              <a:rPr lang="en-US" dirty="0"/>
              <a:t> IN ('</a:t>
            </a:r>
            <a:r>
              <a:rPr lang="en-US" dirty="0" err="1"/>
              <a:t>Berlin</a:t>
            </a:r>
            <a:r>
              <a:rPr lang="en-US" dirty="0" err="1" smtClean="0"/>
              <a:t>',</a:t>
            </a:r>
            <a:r>
              <a:rPr lang="en-US" dirty="0" err="1"/>
              <a:t>'London</a:t>
            </a:r>
            <a:r>
              <a:rPr lang="en-US" dirty="0" smtClean="0"/>
              <a:t>')</a:t>
            </a: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Berlin ve </a:t>
            </a:r>
            <a:r>
              <a:rPr lang="tr-TR" dirty="0" err="1">
                <a:solidFill>
                  <a:srgbClr val="FF0000"/>
                </a:solidFill>
              </a:rPr>
              <a:t>L</a:t>
            </a:r>
            <a:r>
              <a:rPr lang="tr-TR" dirty="0" err="1" smtClean="0">
                <a:solidFill>
                  <a:srgbClr val="FF0000"/>
                </a:solidFill>
              </a:rPr>
              <a:t>ondradaki</a:t>
            </a:r>
            <a:r>
              <a:rPr lang="tr-TR" dirty="0" smtClean="0">
                <a:solidFill>
                  <a:srgbClr val="FF0000"/>
                </a:solidFill>
              </a:rPr>
              <a:t> müşterilerin Satış bilgilerini görüntüleyen sorguyu yazınız</a:t>
            </a:r>
          </a:p>
          <a:p>
            <a:endParaRPr lang="tr-TR" dirty="0"/>
          </a:p>
          <a:p>
            <a:r>
              <a:rPr lang="en-US" dirty="0"/>
              <a:t>SELECT * FROM   Satislar WHERE MusteriID IN (SELECT MusteriID   FROM [Musteriler] WHERE Sehir IN ('Berlin','London'))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418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IN KULLANIMINDA SORGU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use Northwind</a:t>
            </a:r>
          </a:p>
          <a:p>
            <a:r>
              <a:rPr lang="en-US" dirty="0"/>
              <a:t>SELECT * FROM Urunler WHERE  [BirimFiyati] IN  </a:t>
            </a:r>
            <a:endParaRPr lang="tr-TR" dirty="0"/>
          </a:p>
          <a:p>
            <a:r>
              <a:rPr lang="en-US" dirty="0">
                <a:solidFill>
                  <a:srgbClr val="FF0000"/>
                </a:solidFill>
              </a:rPr>
              <a:t>(SELECT MIN([BirimFiyati]) FROM Urunler  GROUP BY [KategoriID])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76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Berlin ve </a:t>
            </a:r>
            <a:r>
              <a:rPr lang="tr-TR" dirty="0" err="1">
                <a:solidFill>
                  <a:srgbClr val="FF0000"/>
                </a:solidFill>
              </a:rPr>
              <a:t>Londradaki</a:t>
            </a:r>
            <a:r>
              <a:rPr lang="tr-TR" dirty="0">
                <a:solidFill>
                  <a:srgbClr val="FF0000"/>
                </a:solidFill>
              </a:rPr>
              <a:t> müşterilerin </a:t>
            </a:r>
            <a:r>
              <a:rPr lang="tr-TR" dirty="0" smtClean="0">
                <a:solidFill>
                  <a:srgbClr val="FF0000"/>
                </a:solidFill>
              </a:rPr>
              <a:t>Satış Detaylarını  </a:t>
            </a:r>
            <a:r>
              <a:rPr lang="tr-TR" dirty="0">
                <a:solidFill>
                  <a:srgbClr val="FF0000"/>
                </a:solidFill>
              </a:rPr>
              <a:t>bilgilerini görüntüleyen sorguyu yazınız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/>
              <a:t>* FROM SatisDetaylari WHERE SatisID IN (</a:t>
            </a:r>
          </a:p>
          <a:p>
            <a:r>
              <a:rPr lang="en-US" dirty="0"/>
              <a:t>  </a:t>
            </a:r>
            <a:r>
              <a:rPr lang="en-US" dirty="0">
                <a:solidFill>
                  <a:srgbClr val="FF0000"/>
                </a:solidFill>
              </a:rPr>
              <a:t>SELECT SatisID  FROM   Satislar WHERE MusteriID IN (SELECT MusteriID   FROM [Musteriler] WHERE Sehir IN ('Berlin','London')))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5133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CREATE TABLE [dbo].[Urunler2](</a:t>
            </a:r>
          </a:p>
          <a:p>
            <a:r>
              <a:rPr lang="en-US" dirty="0"/>
              <a:t>[UrunID] [int] IDENTITY(1,1) NOT NULL,</a:t>
            </a:r>
          </a:p>
          <a:p>
            <a:r>
              <a:rPr lang="en-US" dirty="0"/>
              <a:t>[UrunAdi] [nvarchar](40) NOT NULL,</a:t>
            </a:r>
          </a:p>
          <a:p>
            <a:r>
              <a:rPr lang="tr-TR" dirty="0"/>
              <a:t>[TedarikciID] [int] NULL,</a:t>
            </a:r>
          </a:p>
          <a:p>
            <a:r>
              <a:rPr lang="tr-TR" dirty="0"/>
              <a:t>[KategoriID] [int] NULL,</a:t>
            </a:r>
          </a:p>
          <a:p>
            <a:r>
              <a:rPr lang="tr-TR" dirty="0"/>
              <a:t>[BirimdekiMiktar] [nvarchar](20) NULL,</a:t>
            </a:r>
          </a:p>
          <a:p>
            <a:r>
              <a:rPr lang="tr-TR" dirty="0"/>
              <a:t>[BirimFiyati] [money] NULL CONSTRAINT [DF_Urunler_BirimFiyati1]  DEFAULT ((0)),</a:t>
            </a:r>
          </a:p>
          <a:p>
            <a:r>
              <a:rPr lang="tr-TR" dirty="0"/>
              <a:t>[HedefStokDuzeyi] [smallint] NULL CONSTRAINT [DF_Urunler_HedefStokDuzeyi1]  DEFAULT ((0)),</a:t>
            </a:r>
          </a:p>
          <a:p>
            <a:r>
              <a:rPr lang="tr-TR" dirty="0"/>
              <a:t>[YeniSatis] [smallint] NULL CONSTRAINT [DF_Urunler_YeniSatis1]  DEFAULT ((0)),</a:t>
            </a:r>
          </a:p>
          <a:p>
            <a:r>
              <a:rPr lang="tr-TR" dirty="0"/>
              <a:t>[EnAzYenidenSatisMikatari] [smallint] NULL CONSTRAINT [DF_Urunler_EnAzYenidenSatisMikatari1]  DEFAULT ((0)),</a:t>
            </a:r>
          </a:p>
          <a:p>
            <a:r>
              <a:rPr lang="tr-TR" dirty="0"/>
              <a:t>[Sonlandi] [bit] NOT NULL DEFAULT ((0))</a:t>
            </a:r>
          </a:p>
          <a:p>
            <a:r>
              <a:rPr lang="tr-TR" dirty="0"/>
              <a:t>)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5537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INSERT INTO Urunler2(  </a:t>
            </a:r>
          </a:p>
          <a:p>
            <a:r>
              <a:rPr lang="tr-TR" dirty="0"/>
              <a:t>      [UrunAdi]</a:t>
            </a:r>
          </a:p>
          <a:p>
            <a:r>
              <a:rPr lang="tr-TR" dirty="0"/>
              <a:t>      ,[TedarikciID]</a:t>
            </a:r>
          </a:p>
          <a:p>
            <a:r>
              <a:rPr lang="tr-TR" dirty="0"/>
              <a:t>      ,[KategoriID]</a:t>
            </a:r>
          </a:p>
          <a:p>
            <a:r>
              <a:rPr lang="tr-TR" dirty="0"/>
              <a:t>      ,[BirimdekiMiktar]</a:t>
            </a:r>
          </a:p>
          <a:p>
            <a:r>
              <a:rPr lang="tr-TR" dirty="0"/>
              <a:t>      ,[BirimFiyati]</a:t>
            </a:r>
          </a:p>
          <a:p>
            <a:r>
              <a:rPr lang="tr-TR" dirty="0"/>
              <a:t>     ) SELECT [UrunAdi]</a:t>
            </a:r>
          </a:p>
          <a:p>
            <a:r>
              <a:rPr lang="tr-TR" dirty="0"/>
              <a:t>      ,[TedarikciID]</a:t>
            </a:r>
          </a:p>
          <a:p>
            <a:r>
              <a:rPr lang="tr-TR" dirty="0"/>
              <a:t>      ,[KategoriID]</a:t>
            </a:r>
          </a:p>
          <a:p>
            <a:r>
              <a:rPr lang="tr-TR" dirty="0"/>
              <a:t>      ,[BirimdekiMiktar]</a:t>
            </a:r>
          </a:p>
          <a:p>
            <a:r>
              <a:rPr lang="tr-TR" dirty="0"/>
              <a:t>      ,[BirimFiyati] FROM Urunler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477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GRUPLAMA FONKSİYONLAR…HAVING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Kümeleme fonksiyonlarını kullanırken kısıt girilmesi gerektiğinde WHERE yantümcesini kullanamayız.</a:t>
            </a:r>
          </a:p>
          <a:p>
            <a:r>
              <a:rPr lang="tr-TR" altLang="tr-TR" dirty="0"/>
              <a:t> HAVING yantümcesi, GROUP BY ile elde edilecek satırları kısıtlamak için kullanılır.</a:t>
            </a:r>
          </a:p>
          <a:p>
            <a:r>
              <a:rPr lang="tr-TR" altLang="tr-TR" dirty="0"/>
              <a:t>İşlev olarak WHERE yantümcesi gibi çalışır fakat WHERE yantümcesi gruplama işlemlerinden önce, HAVING yantümcesi ise GROUP </a:t>
            </a:r>
            <a:r>
              <a:rPr lang="tr-TR" altLang="tr-TR" dirty="0" err="1"/>
              <a:t>BY'dan</a:t>
            </a:r>
            <a:r>
              <a:rPr lang="tr-TR" altLang="tr-TR" dirty="0"/>
              <a:t> sonra uygulanır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1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GRUPLAMA ÖRNEK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Bir </a:t>
            </a:r>
            <a:r>
              <a:rPr lang="tr-TR" dirty="0" err="1" smtClean="0">
                <a:solidFill>
                  <a:srgbClr val="FF0000"/>
                </a:solidFill>
              </a:rPr>
              <a:t>SatisID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içersinde</a:t>
            </a:r>
            <a:r>
              <a:rPr lang="tr-TR" dirty="0" smtClean="0">
                <a:solidFill>
                  <a:srgbClr val="FF0000"/>
                </a:solidFill>
              </a:rPr>
              <a:t> birden fazla ürün siparişi verilebilmektedir. Tutar değeri </a:t>
            </a:r>
            <a:r>
              <a:rPr lang="tr-TR" dirty="0" err="1" smtClean="0">
                <a:solidFill>
                  <a:srgbClr val="FF0000"/>
                </a:solidFill>
              </a:rPr>
              <a:t>BirimFiyatı</a:t>
            </a:r>
            <a:r>
              <a:rPr lang="tr-TR" dirty="0" smtClean="0">
                <a:solidFill>
                  <a:srgbClr val="FF0000"/>
                </a:solidFill>
              </a:rPr>
              <a:t> ile Miktar çarpımından oluşmaktadır.</a:t>
            </a:r>
          </a:p>
          <a:p>
            <a:r>
              <a:rPr lang="tr-TR" dirty="0" smtClean="0"/>
              <a:t>SELECT </a:t>
            </a:r>
            <a:r>
              <a:rPr lang="tr-TR" dirty="0"/>
              <a:t>SatisID,UrunID, BirimFiyati*Miktar as Tutar  FROM </a:t>
            </a:r>
            <a:r>
              <a:rPr lang="tr-TR" dirty="0" err="1"/>
              <a:t>SatisDetaylari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Her Siparişteki Toplam değeri hesaplamak için gereken sorgu:</a:t>
            </a:r>
          </a:p>
          <a:p>
            <a:endParaRPr lang="tr-TR" dirty="0"/>
          </a:p>
          <a:p>
            <a:r>
              <a:rPr lang="tr-TR" dirty="0"/>
              <a:t>SELECT SatisID, SUM (BirimFiyati*Miktar) as Tutar  FROM SatisDetaylari GROUP BY </a:t>
            </a:r>
            <a:r>
              <a:rPr lang="tr-TR" dirty="0" err="1" smtClean="0"/>
              <a:t>SatisID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 SELECT SatisID, SUM (BirimFiyati*Miktar) as Tutar  FROM SatisDetaylari GROUP BY SatisID HAVING SUM (BirimFiyati*Miktar)&gt;=7000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426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SELECT [KategoriID],AVG ([BirimFiyati]) FROM Urunler GROUP BY [KategoriID</a:t>
            </a:r>
            <a:r>
              <a:rPr lang="nb-NO" dirty="0" smtClean="0"/>
              <a:t>]</a:t>
            </a:r>
            <a:endParaRPr lang="tr-TR" dirty="0"/>
          </a:p>
          <a:p>
            <a:endParaRPr lang="tr-TR" dirty="0" smtClean="0"/>
          </a:p>
          <a:p>
            <a:r>
              <a:rPr lang="nb-NO" dirty="0" smtClean="0"/>
              <a:t>SELECT </a:t>
            </a:r>
            <a:r>
              <a:rPr lang="nb-NO" dirty="0"/>
              <a:t>[KategoriID],AVG ([BirimFiyati]) FROM Urunler GROUP BY [KategoriID] </a:t>
            </a:r>
            <a:r>
              <a:rPr lang="nb-NO" dirty="0">
                <a:solidFill>
                  <a:srgbClr val="FF0000"/>
                </a:solidFill>
              </a:rPr>
              <a:t>HAVING  [KategoriID]=</a:t>
            </a:r>
            <a:r>
              <a:rPr lang="nb-NO" dirty="0" smtClean="0">
                <a:solidFill>
                  <a:srgbClr val="FF0000"/>
                </a:solidFill>
              </a:rPr>
              <a:t>3</a:t>
            </a:r>
            <a:endParaRPr lang="tr-TR" dirty="0" smtClean="0">
              <a:solidFill>
                <a:srgbClr val="FF0000"/>
              </a:solidFill>
            </a:endParaRPr>
          </a:p>
          <a:p>
            <a:endParaRPr lang="tr-TR" dirty="0"/>
          </a:p>
          <a:p>
            <a:r>
              <a:rPr lang="tr-TR" dirty="0"/>
              <a:t>SELECT [KategoriID],AVG ([BirimFiyati]) FROM Urunler GROUP BY [KategoriID] </a:t>
            </a:r>
            <a:r>
              <a:rPr lang="tr-TR" dirty="0">
                <a:solidFill>
                  <a:srgbClr val="FF0000"/>
                </a:solidFill>
              </a:rPr>
              <a:t>HAVING  AVG(BirimFiyati)&gt;=30</a:t>
            </a:r>
          </a:p>
          <a:p>
            <a:endParaRPr lang="nb-NO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74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[KategoriID],COUNT (*) AS Kayit_Sayisi FROM Urunler GROUP BY [KategoriID] 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en-US" dirty="0"/>
              <a:t>SELECT [KategoriID],COUNT (*) AS Kayit_Sayisi FROM Urunler GROUP BY [KategoriID] </a:t>
            </a:r>
            <a:r>
              <a:rPr lang="en-US" dirty="0">
                <a:solidFill>
                  <a:srgbClr val="FF0000"/>
                </a:solidFill>
              </a:rPr>
              <a:t>HAVING COUNT(*)&gt;=10</a:t>
            </a:r>
          </a:p>
          <a:p>
            <a:endParaRPr lang="en-US" dirty="0"/>
          </a:p>
          <a:p>
            <a:r>
              <a:rPr lang="tr-TR" dirty="0"/>
              <a:t>-- Her kategoride Fiyatı 10 liradan fazla olan kaç tane ürün var</a:t>
            </a:r>
          </a:p>
          <a:p>
            <a:r>
              <a:rPr lang="en-US" dirty="0"/>
              <a:t>SELECT [KategoriID],COUNT (*) AS Kayit_Sayisi FROM Urunler WHERE BirimFiyati&gt;=10  GROUP BY [</a:t>
            </a:r>
            <a:r>
              <a:rPr lang="en-US" dirty="0" err="1"/>
              <a:t>KategoriID</a:t>
            </a:r>
            <a:r>
              <a:rPr lang="en-US" dirty="0" smtClean="0"/>
              <a:t>]</a:t>
            </a:r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94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JOIN TÜRLERİ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Inner </a:t>
            </a:r>
            <a:r>
              <a:rPr lang="tr-TR" b="1" dirty="0" err="1"/>
              <a:t>Join</a:t>
            </a:r>
            <a:endParaRPr lang="tr-TR" dirty="0"/>
          </a:p>
          <a:p>
            <a:r>
              <a:rPr lang="tr-TR" dirty="0"/>
              <a:t>Inner </a:t>
            </a:r>
            <a:r>
              <a:rPr lang="tr-TR" dirty="0" err="1"/>
              <a:t>Join</a:t>
            </a:r>
            <a:r>
              <a:rPr lang="tr-TR" dirty="0"/>
              <a:t> işlemi ile birleştirilecek olan tabloların sütunlarının içerdiği veriler kontrol edilerek </a:t>
            </a:r>
            <a:r>
              <a:rPr lang="tr-TR" dirty="0" smtClean="0"/>
              <a:t>kesişim kümesi </a:t>
            </a:r>
            <a:r>
              <a:rPr lang="tr-TR" dirty="0"/>
              <a:t>alınıyor. Aynı işlem “</a:t>
            </a:r>
            <a:r>
              <a:rPr lang="tr-TR" dirty="0" err="1"/>
              <a:t>where</a:t>
            </a:r>
            <a:r>
              <a:rPr lang="tr-TR" dirty="0"/>
              <a:t>” komutu kullanılarak da gerçekleştirilebilir. Inner </a:t>
            </a:r>
            <a:r>
              <a:rPr lang="tr-TR" dirty="0" err="1"/>
              <a:t>join</a:t>
            </a:r>
            <a:r>
              <a:rPr lang="tr-TR" dirty="0"/>
              <a:t> yerine </a:t>
            </a:r>
            <a:r>
              <a:rPr lang="tr-TR" dirty="0" err="1"/>
              <a:t>join</a:t>
            </a:r>
            <a:r>
              <a:rPr lang="tr-TR" dirty="0"/>
              <a:t> yazmak da yeterlidir.</a:t>
            </a:r>
          </a:p>
          <a:p>
            <a:r>
              <a:rPr lang="tr-TR" dirty="0"/>
              <a:t>Kullanımı:</a:t>
            </a:r>
          </a:p>
          <a:p>
            <a:r>
              <a:rPr lang="tr-TR" dirty="0"/>
              <a:t>SELECT </a:t>
            </a:r>
            <a:r>
              <a:rPr lang="tr-TR" dirty="0" err="1"/>
              <a:t>kolon_ad</a:t>
            </a:r>
            <a:r>
              <a:rPr lang="tr-TR" dirty="0"/>
              <a:t>(</a:t>
            </a:r>
            <a:r>
              <a:rPr lang="tr-TR" dirty="0" err="1"/>
              <a:t>lar</a:t>
            </a:r>
            <a:r>
              <a:rPr lang="tr-TR" dirty="0"/>
              <a:t>)ı</a:t>
            </a:r>
          </a:p>
          <a:p>
            <a:r>
              <a:rPr lang="tr-TR" dirty="0"/>
              <a:t>FROM tablo_1</a:t>
            </a:r>
          </a:p>
          <a:p>
            <a:r>
              <a:rPr lang="tr-TR" b="1" dirty="0"/>
              <a:t>INNER JOIN</a:t>
            </a:r>
            <a:r>
              <a:rPr lang="tr-TR" dirty="0"/>
              <a:t> tablo_2</a:t>
            </a:r>
          </a:p>
          <a:p>
            <a:r>
              <a:rPr lang="tr-TR" dirty="0"/>
              <a:t>ON tablo_1.ortak_kolon=tablo_2.ortak_kolon ;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212976"/>
            <a:ext cx="26098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2778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JOIN TÜRLERİ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600200"/>
            <a:ext cx="5770984" cy="4295006"/>
          </a:xfrm>
        </p:spPr>
        <p:txBody>
          <a:bodyPr/>
          <a:lstStyle/>
          <a:p>
            <a:r>
              <a:rPr lang="tr-TR" dirty="0"/>
              <a:t>LEFT </a:t>
            </a:r>
            <a:r>
              <a:rPr lang="tr-TR" dirty="0" err="1"/>
              <a:t>JOIN:Bu</a:t>
            </a:r>
            <a:r>
              <a:rPr lang="tr-TR" dirty="0"/>
              <a:t> seçenekte ifadenin solunda ismi yazan tablodaki tüm satırlar listelenir, sağ taraftaki tabloya ait kolonlar ise </a:t>
            </a:r>
            <a:r>
              <a:rPr lang="tr-TR" dirty="0" err="1"/>
              <a:t>null</a:t>
            </a:r>
            <a:r>
              <a:rPr lang="tr-TR" dirty="0"/>
              <a:t> olarak döner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RIGHT JOIN</a:t>
            </a:r>
            <a:r>
              <a:rPr lang="tr-TR" b="1" dirty="0" smtClean="0"/>
              <a:t>: </a:t>
            </a:r>
            <a:r>
              <a:rPr lang="tr-TR" dirty="0"/>
              <a:t>Bu seçenekte ifadenin sağında ismi yazan tablodaki tüm satırlar listelenir, sol taraftaki tabloya ait kolonlar ise </a:t>
            </a:r>
            <a:r>
              <a:rPr lang="tr-TR" dirty="0" err="1"/>
              <a:t>null</a:t>
            </a:r>
            <a:r>
              <a:rPr lang="tr-TR" dirty="0"/>
              <a:t> olarak döner</a:t>
            </a:r>
            <a:endParaRPr lang="tr-TR" b="1" dirty="0" smtClean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412776"/>
            <a:ext cx="2232248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935" y="3861048"/>
            <a:ext cx="20288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0004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224" y="1772816"/>
            <a:ext cx="3152775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JOIN TÜRLERİ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650504"/>
            <a:ext cx="6624736" cy="3218656"/>
          </a:xfrm>
        </p:spPr>
        <p:txBody>
          <a:bodyPr/>
          <a:lstStyle/>
          <a:p>
            <a:r>
              <a:rPr lang="tr-TR" dirty="0" smtClean="0"/>
              <a:t>FULL OUTER </a:t>
            </a:r>
            <a:r>
              <a:rPr lang="tr-TR" dirty="0" err="1" smtClean="0"/>
              <a:t>JOIN:Bu</a:t>
            </a:r>
            <a:r>
              <a:rPr lang="tr-TR" dirty="0" smtClean="0"/>
              <a:t> </a:t>
            </a:r>
            <a:r>
              <a:rPr lang="tr-TR" dirty="0"/>
              <a:t>seçenekte hem sağ hem de soldaki tablonun tüm satırları listelenir. Her iki tabloda da karşılığı olmayan satırlar </a:t>
            </a:r>
            <a:r>
              <a:rPr lang="tr-TR" dirty="0" err="1"/>
              <a:t>null</a:t>
            </a:r>
            <a:r>
              <a:rPr lang="tr-TR" dirty="0"/>
              <a:t> olarak döner.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4039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1&quot;/&gt;&lt;/TableIndex&gt;&lt;/ShapeTextInfo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1&quot;/&gt;&lt;/TableIndex&gt;&lt;/ShapeText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47&quot;/&gt;&lt;lineCharCount val=&quot;13&quot;/&gt;&lt;lineCharCount val=&quot;13&quot;/&gt;&lt;lineCharCount val=&quot;15&quot;/&gt;&lt;lineCharCount val=&quot;13&quot;/&gt;&lt;/TableIndex&gt;&lt;/ShapeText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36&quot;/&gt;&lt;lineCharCount val=&quot;29&quot;/&gt;&lt;/TableIndex&gt;&lt;/ShapeText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1&quot;/&gt;&lt;/TableIndex&gt;&lt;/ShapeText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36&quot;/&gt;&lt;lineCharCount val=&quot;29&quot;/&gt;&lt;/TableIndex&gt;&lt;/ShapeText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47&quot;/&gt;&lt;lineCharCount val=&quot;13&quot;/&gt;&lt;lineCharCount val=&quot;13&quot;/&gt;&lt;lineCharCount val=&quot;15&quot;/&gt;&lt;lineCharCount val=&quot;13&quot;/&gt;&lt;/TableIndex&gt;&lt;/ShapeTextInfo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8&quot;/&gt;&lt;lineCharCount val=&quot;7&quot;/&gt;&lt;/TableIndex&gt;&lt;/ShapeTextInfo&gt;"/>
  <p:tag name="PRESENTER_SHAPEINFO" val="&lt;ThreeDShapeInfo&gt;&lt;uuid val=&quot;{D014E909-E8A2-45B3-A1D2-F5669A8C6DF5}&quot;/&gt;&lt;isInvalidForFieldText val=&quot;0&quot;/&gt;&lt;Image&gt;&lt;filename val=&quot;C:\Users\SAITIC~1\AppData\Local\Temp\PR\data\asimages\{D014E909-E8A2-45B3-A1D2-F5669A8C6DF5}_1.png&quot;/&gt;&lt;left val=&quot;16&quot;/&gt;&lt;top val=&quot;44&quot;/&gt;&lt;width val=&quot;696&quot;/&gt;&lt;height val=&quot;446&quot;/&gt;&lt;hasText val=&quot;1&quot;/&gt;&lt;/Image&gt;&lt;/ThreeDShapeInfo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36&quot;/&gt;&lt;lineCharCount val=&quot;29&quot;/&gt;&lt;/TableIndex&gt;&lt;/ShapeText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1&quot;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40&quot;/&gt;&lt;lineCharCount val=&quot;8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36&quot;/&gt;&lt;lineCharCount val=&quot;29&quot;/&gt;&lt;/TableIndex&gt;&lt;/ShapeTextInfo&gt;"/>
</p:tagLst>
</file>

<file path=ppt/theme/theme1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9429</TotalTime>
  <Words>1502</Words>
  <Application>Microsoft Office PowerPoint</Application>
  <PresentationFormat>Ekran Gösterisi (4:3)</PresentationFormat>
  <Paragraphs>223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1_Ofis Teması</vt:lpstr>
      <vt:lpstr>PowerPoint Sunusu</vt:lpstr>
      <vt:lpstr>GRUPLAMA FONKSİYONLARI </vt:lpstr>
      <vt:lpstr>GRUPLAMA FONKSİYONLAR…HAVING</vt:lpstr>
      <vt:lpstr>GRUPLAMA ÖRNEK</vt:lpstr>
      <vt:lpstr>Örnekler</vt:lpstr>
      <vt:lpstr>Örnekler</vt:lpstr>
      <vt:lpstr>JOIN TÜRLERİ</vt:lpstr>
      <vt:lpstr>JOIN TÜRLERİ</vt:lpstr>
      <vt:lpstr>JOIN TÜRLERİ</vt:lpstr>
      <vt:lpstr>ÖRNEK</vt:lpstr>
      <vt:lpstr>JOIN VE GROUP BY</vt:lpstr>
      <vt:lpstr>JOIN VE GROUP BY</vt:lpstr>
      <vt:lpstr>SELECT LIKE</vt:lpstr>
      <vt:lpstr>SELECT LIKE</vt:lpstr>
      <vt:lpstr>VIEW NEDİR</vt:lpstr>
      <vt:lpstr>VIEW AVANTAJLARI</vt:lpstr>
      <vt:lpstr>VIEW KULLANIMI</vt:lpstr>
      <vt:lpstr>VIEW</vt:lpstr>
      <vt:lpstr>VIEW</vt:lpstr>
      <vt:lpstr>VIEW</vt:lpstr>
      <vt:lpstr>IN KULLANIMI</vt:lpstr>
      <vt:lpstr>IN KULLANIMINDA SORGU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Buket Doğan</dc:creator>
  <cp:lastModifiedBy>Buket Doğan</cp:lastModifiedBy>
  <cp:revision>88</cp:revision>
  <dcterms:created xsi:type="dcterms:W3CDTF">2016-09-21T09:12:17Z</dcterms:created>
  <dcterms:modified xsi:type="dcterms:W3CDTF">2016-10-04T21:07:06Z</dcterms:modified>
</cp:coreProperties>
</file>