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351" r:id="rId3"/>
    <p:sldId id="342" r:id="rId4"/>
    <p:sldId id="349" r:id="rId5"/>
    <p:sldId id="353" r:id="rId6"/>
    <p:sldId id="357" r:id="rId7"/>
    <p:sldId id="358" r:id="rId8"/>
    <p:sldId id="359" r:id="rId9"/>
    <p:sldId id="360" r:id="rId10"/>
    <p:sldId id="362" r:id="rId11"/>
    <p:sldId id="361" r:id="rId12"/>
    <p:sldId id="363" r:id="rId13"/>
    <p:sldId id="364" r:id="rId14"/>
    <p:sldId id="365" r:id="rId15"/>
    <p:sldId id="367" r:id="rId16"/>
    <p:sldId id="369" r:id="rId17"/>
    <p:sldId id="371" r:id="rId18"/>
    <p:sldId id="370" r:id="rId19"/>
    <p:sldId id="372" r:id="rId20"/>
    <p:sldId id="373" r:id="rId21"/>
    <p:sldId id="374" r:id="rId22"/>
    <p:sldId id="375" r:id="rId23"/>
    <p:sldId id="376" r:id="rId24"/>
    <p:sldId id="356" r:id="rId25"/>
    <p:sldId id="355" r:id="rId26"/>
    <p:sldId id="330" r:id="rId2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A22FEB59-E283-4A04-BAAC-6785E3BECC62}">
          <p14:sldIdLst>
            <p14:sldId id="257"/>
            <p14:sldId id="351"/>
            <p14:sldId id="342"/>
            <p14:sldId id="349"/>
            <p14:sldId id="353"/>
            <p14:sldId id="357"/>
            <p14:sldId id="358"/>
            <p14:sldId id="359"/>
            <p14:sldId id="360"/>
            <p14:sldId id="362"/>
            <p14:sldId id="361"/>
            <p14:sldId id="363"/>
            <p14:sldId id="364"/>
            <p14:sldId id="365"/>
            <p14:sldId id="367"/>
            <p14:sldId id="369"/>
            <p14:sldId id="371"/>
            <p14:sldId id="370"/>
            <p14:sldId id="372"/>
            <p14:sldId id="373"/>
            <p14:sldId id="374"/>
            <p14:sldId id="375"/>
            <p14:sldId id="376"/>
            <p14:sldId id="356"/>
            <p14:sldId id="355"/>
            <p14:sldId id="33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30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0.xml"/><Relationship Id="rId4" Type="http://schemas.openxmlformats.org/officeDocument/2006/relationships/tags" Target="../tags/tag9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5.xml"/><Relationship Id="rId4" Type="http://schemas.openxmlformats.org/officeDocument/2006/relationships/tags" Target="../tags/tag1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9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CD88CD15-CC14-4381-A879-D982698EF8B7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11.10.2016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532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33527-9C8E-4ED7-B498-5CEC08A67DCB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11.10.2016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511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E73F0-439C-4B74-97C3-0E9D1AC3C9BA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11.10.2016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785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CDF5-D48C-4325-8905-A1FA22AB1E27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11.10.2016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303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>
            <a:lvl1pPr>
              <a:defRPr lang="tr-TR" sz="2400" b="1" dirty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/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229600" cy="4525963"/>
          </a:xfrm>
          <a:prstGeom prst="roundRect">
            <a:avLst>
              <a:gd name="adj" fmla="val 5892"/>
            </a:avLst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 anchorCtr="0">
            <a:normAutofit/>
          </a:bodyPr>
          <a:lstStyle>
            <a:lvl1pPr marL="342900" indent="-342900" algn="just">
              <a:buFont typeface="Arial" panose="020B0604020202020204" pitchFamily="34" charset="0"/>
              <a:buChar char="•"/>
              <a:defRPr lang="tr-TR" sz="2000" b="0" dirty="0" smtClean="0">
                <a:solidFill>
                  <a:schemeClr val="tx1"/>
                </a:solidFill>
              </a:defRPr>
            </a:lvl1pPr>
            <a:lvl2pPr>
              <a:defRPr lang="tr-TR" dirty="0" smtClean="0"/>
            </a:lvl2pPr>
            <a:lvl3pPr>
              <a:defRPr lang="tr-TR" dirty="0" smtClean="0"/>
            </a:lvl3pPr>
            <a:lvl4pPr>
              <a:defRPr lang="tr-TR" dirty="0" smtClean="0"/>
            </a:lvl4pPr>
            <a:lvl5pPr>
              <a:defRPr lang="tr-TR" dirty="0"/>
            </a:lvl5pPr>
          </a:lstStyle>
          <a:p>
            <a:pPr marL="0" lvl="0" algn="ctr">
              <a:spcBef>
                <a:spcPct val="0"/>
              </a:spcBef>
            </a:pPr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34D9283-10AF-4FF6-BC68-2674CB328D2E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11.10.2016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549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BE821-5EF2-44E8-9DCD-05E35C348EED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11.10.2016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79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98690-D709-4FD2-AC8C-E2CEB2308658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11.10.2016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7212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8B0B1-EDDA-46BE-B4A4-D0F73B5C589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11.10.2016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969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BFCBC129-AC7E-48C6-B30F-13E2C91AB5A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11.10.2016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679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A4CA0-38A5-4D90-96B4-EAC32638DB74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11.10.2016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406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545D-8B18-4647-9AE5-2F6AAF7A8F86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11.10.2016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093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8F6D4-AE9B-4A06-8AEA-EEB873A58E12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11.10.2016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662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tags" Target="../tags/tag5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129CB-97ED-4942-82AE-F109AFDC33A6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11.10.2016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335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Yuvarlatılmış Dikdörtgen 6"/>
          <p:cNvSpPr/>
          <p:nvPr>
            <p:custDataLst>
              <p:tags r:id="rId1"/>
            </p:custDataLst>
          </p:nvPr>
        </p:nvSpPr>
        <p:spPr>
          <a:xfrm>
            <a:off x="395536" y="461816"/>
            <a:ext cx="8208912" cy="5040560"/>
          </a:xfrm>
          <a:prstGeom prst="roundRect">
            <a:avLst>
              <a:gd name="adj" fmla="val 5123"/>
            </a:avLst>
          </a:prstGeom>
          <a:effectLst>
            <a:outerShdw blurRad="292100" dist="114300" dir="3840000" algn="ctr" rotWithShape="0">
              <a:srgbClr val="000000">
                <a:alpha val="81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3600" dirty="0">
                <a:solidFill>
                  <a:srgbClr val="FF0000"/>
                </a:solidFill>
                <a:latin typeface="Trebuchet MS" pitchFamily="34" charset="0"/>
              </a:rPr>
              <a:t>HAFTA </a:t>
            </a:r>
            <a:r>
              <a:rPr lang="tr-TR" sz="3600" dirty="0" smtClean="0">
                <a:solidFill>
                  <a:srgbClr val="FF0000"/>
                </a:solidFill>
                <a:latin typeface="Trebuchet MS" pitchFamily="34" charset="0"/>
              </a:rPr>
              <a:t>4</a:t>
            </a:r>
            <a:endParaRPr lang="tr-TR" sz="36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xfrm>
            <a:off x="7046912" y="6520259"/>
            <a:ext cx="2133600" cy="365125"/>
          </a:xfrm>
        </p:spPr>
        <p:txBody>
          <a:bodyPr/>
          <a:lstStyle/>
          <a:p>
            <a:fld id="{219A703F-5BE9-489E-8C60-8A91ACC9E5BC}" type="slidenum">
              <a:rPr lang="tr-TR" smtClean="0">
                <a:solidFill>
                  <a:srgbClr val="1F497D">
                    <a:lumMod val="75000"/>
                  </a:srgbClr>
                </a:solidFill>
              </a:rPr>
              <a:pPr/>
              <a:t>1</a:t>
            </a:fld>
            <a:endParaRPr lang="tr-TR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5" name="Altbilgi Yer Tutucusu 1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1907704" y="6525344"/>
            <a:ext cx="5408240" cy="365125"/>
          </a:xfrm>
        </p:spPr>
        <p:txBody>
          <a:bodyPr/>
          <a:lstStyle/>
          <a:p>
            <a:r>
              <a:rPr lang="tr-TR" sz="1050" dirty="0" smtClean="0">
                <a:solidFill>
                  <a:srgbClr val="1F497D">
                    <a:lumMod val="75000"/>
                  </a:srgbClr>
                </a:solidFill>
              </a:rPr>
              <a:t>© Marmara Üniversitesi Uzaktan Eğitim Uygulama ve Araştırma Merkezi</a:t>
            </a:r>
            <a:endParaRPr lang="tr-TR" sz="1050" dirty="0">
              <a:solidFill>
                <a:srgbClr val="1F497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26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Personel ve Müşteri Birleştirme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 (SELECT Musteriler.MusteriAdi, Musteriler.MusteriUnvani from  Musteriler</a:t>
            </a:r>
          </a:p>
          <a:p>
            <a:r>
              <a:rPr lang="tr-TR" dirty="0"/>
              <a:t> </a:t>
            </a:r>
            <a:r>
              <a:rPr lang="tr-TR" dirty="0" smtClean="0"/>
              <a:t>UNION</a:t>
            </a:r>
            <a:endParaRPr lang="tr-TR" dirty="0"/>
          </a:p>
          <a:p>
            <a:r>
              <a:rPr lang="tr-TR" dirty="0"/>
              <a:t>  SELECT Personeller.Adi,Personeller.Unvan FROM  Personeller) 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39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 (SELECT Musteriler.MusteriAdi, Musteriler.MusteriUnvani, 'Müşteri' as kim from  Musteriler</a:t>
            </a:r>
          </a:p>
          <a:p>
            <a:r>
              <a:rPr lang="tr-TR" dirty="0"/>
              <a:t> </a:t>
            </a:r>
            <a:r>
              <a:rPr lang="tr-TR" dirty="0" smtClean="0"/>
              <a:t>UNION</a:t>
            </a:r>
            <a:endParaRPr lang="tr-TR" dirty="0"/>
          </a:p>
          <a:p>
            <a:r>
              <a:rPr lang="tr-TR" dirty="0"/>
              <a:t>  SELECT Personeller.Adi,Personeller.Unvan, 'Personel' as Kim  FROM  Personeller) order by kim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686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 dirty="0"/>
              <a:t>İç içe sorgularda, SOME, ANY deyimi ile dışarıdaki SELECT ifadesinin seçeceği kayıtlar karşılaştırma kriterine göre kullanılabilir </a:t>
            </a:r>
          </a:p>
          <a:p>
            <a:pPr>
              <a:lnSpc>
                <a:spcPct val="90000"/>
              </a:lnSpc>
            </a:pPr>
            <a:r>
              <a:rPr lang="tr-TR" altLang="tr-TR" dirty="0"/>
              <a:t>ANY dışarıdaki SELECT ifadesi sonucunda çıkacak kayıtlar, içerideki SELECT ifadesi ile seçilen alan değerlerinden en az birine göre kıyası sağlıyorsa ( </a:t>
            </a:r>
            <a:r>
              <a:rPr lang="tr-TR" altLang="tr-TR" dirty="0" err="1"/>
              <a:t>küçük,büyük</a:t>
            </a:r>
            <a:r>
              <a:rPr lang="tr-TR" altLang="tr-TR" dirty="0"/>
              <a:t>, eşit, büyük eşit, küçük eşit) seçilir 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7505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ANY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 dirty="0" smtClean="0"/>
              <a:t>Kategori 5’deki herhangi bir üründen daha yüksek fiyata sahip olan ürünlere ait tüm bilgileri listeleyen SQL deyimi:</a:t>
            </a:r>
          </a:p>
          <a:p>
            <a:endParaRPr lang="tr-TR" altLang="tr-TR" dirty="0" smtClean="0"/>
          </a:p>
          <a:p>
            <a:r>
              <a:rPr lang="tr-TR" dirty="0"/>
              <a:t>SELECT * FROM Urunler</a:t>
            </a:r>
          </a:p>
          <a:p>
            <a:r>
              <a:rPr lang="en-US" dirty="0"/>
              <a:t>  WHERE BirimFiyati &gt;any (SELECT (BirimFiyati) FROM Urunler WHERE KategoriID=5);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0067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ALL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altLang="tr-TR" dirty="0" smtClean="0"/>
              <a:t>ALL dışarıdaki SELECT ifadesi sonucunda çıkacak kayıtlar, içerideki SELECT ifadesi ile seçilen alan değerlerinden TÜMÜNE göre kıyası sağlıyorsa ( </a:t>
            </a:r>
            <a:r>
              <a:rPr lang="tr-TR" altLang="tr-TR" dirty="0" err="1" smtClean="0"/>
              <a:t>küçük,büyük</a:t>
            </a:r>
            <a:r>
              <a:rPr lang="tr-TR" altLang="tr-TR" dirty="0" smtClean="0"/>
              <a:t>, eşit, büyük eşit, küçük eşit) seçilir.</a:t>
            </a:r>
          </a:p>
          <a:p>
            <a:r>
              <a:rPr lang="tr-TR" altLang="tr-TR" dirty="0" smtClean="0"/>
              <a:t> Kategori 5’deki ürünlerin fiyatlarından(tümünün)  daha yüksek fiyata sahip ürünleri bulun sorgu</a:t>
            </a:r>
          </a:p>
          <a:p>
            <a:r>
              <a:rPr lang="tr-TR" dirty="0"/>
              <a:t>SELECT * FROM Urunler</a:t>
            </a:r>
          </a:p>
          <a:p>
            <a:r>
              <a:rPr lang="en-US" dirty="0"/>
              <a:t>  WHERE BirimFiyati &gt;ALL (SELECT (BirimFiyati) FROM Urunler WHERE KategoriID=5);</a:t>
            </a:r>
          </a:p>
        </p:txBody>
      </p:sp>
    </p:spTree>
    <p:extLst>
      <p:ext uri="{BB962C8B-B14F-4D97-AF65-F5344CB8AC3E}">
        <p14:creationId xmlns:p14="http://schemas.microsoft.com/office/powerpoint/2010/main" val="257478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INSERT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Tabloya veri ekleme</a:t>
            </a:r>
          </a:p>
          <a:p>
            <a:r>
              <a:rPr lang="en-US" altLang="tr-TR" dirty="0"/>
              <a:t>INSERT INTO </a:t>
            </a:r>
            <a:r>
              <a:rPr lang="en-US" altLang="tr-TR" dirty="0" err="1"/>
              <a:t>Tablo</a:t>
            </a:r>
            <a:r>
              <a:rPr lang="en-US" altLang="tr-TR" dirty="0"/>
              <a:t> ([</a:t>
            </a:r>
            <a:r>
              <a:rPr lang="tr-TR" altLang="tr-TR" dirty="0"/>
              <a:t>Alan İsimleri</a:t>
            </a:r>
            <a:r>
              <a:rPr lang="en-US" altLang="tr-TR" dirty="0"/>
              <a:t>]) VALUES(</a:t>
            </a:r>
            <a:r>
              <a:rPr lang="en-US" altLang="tr-TR" dirty="0" err="1"/>
              <a:t>Değerler</a:t>
            </a:r>
            <a:r>
              <a:rPr lang="en-US" altLang="tr-TR" dirty="0"/>
              <a:t>)</a:t>
            </a:r>
            <a:endParaRPr lang="tr-TR" altLang="tr-TR" dirty="0"/>
          </a:p>
          <a:p>
            <a:r>
              <a:rPr lang="tr-TR" dirty="0"/>
              <a:t>INSERT INTO </a:t>
            </a:r>
            <a:r>
              <a:rPr lang="tr-TR" dirty="0" err="1"/>
              <a:t>Urunler</a:t>
            </a:r>
            <a:r>
              <a:rPr lang="tr-TR" dirty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UrunAdi</a:t>
            </a:r>
            <a:r>
              <a:rPr lang="tr-TR" dirty="0"/>
              <a:t>, </a:t>
            </a:r>
            <a:r>
              <a:rPr lang="tr-TR" dirty="0" err="1"/>
              <a:t>BirimFiyati</a:t>
            </a:r>
            <a:r>
              <a:rPr lang="tr-TR" dirty="0"/>
              <a:t>) VALUES </a:t>
            </a:r>
            <a:r>
              <a:rPr lang="tr-TR" dirty="0" smtClean="0"/>
              <a:t>('Reçel</a:t>
            </a:r>
            <a:r>
              <a:rPr lang="tr-TR" dirty="0"/>
              <a:t>', 45)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1123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INSERT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SET IDENTITY_INSERT </a:t>
            </a:r>
            <a:r>
              <a:rPr lang="tr-TR" dirty="0" err="1"/>
              <a:t>Urunler</a:t>
            </a:r>
            <a:r>
              <a:rPr lang="tr-TR" dirty="0"/>
              <a:t> </a:t>
            </a:r>
            <a:r>
              <a:rPr lang="tr-TR" dirty="0" smtClean="0"/>
              <a:t>ON</a:t>
            </a:r>
            <a:endParaRPr lang="tr-TR" dirty="0"/>
          </a:p>
          <a:p>
            <a:r>
              <a:rPr lang="tr-TR" dirty="0"/>
              <a:t>--Bir tablonun kimlik sütununa açık değerler eklenmesine izin verir.</a:t>
            </a:r>
          </a:p>
          <a:p>
            <a:endParaRPr lang="tr-TR" dirty="0"/>
          </a:p>
          <a:p>
            <a:r>
              <a:rPr lang="tr-TR" dirty="0"/>
              <a:t>INSERT INTO Urunler (UrunID, UrunAdi, BirimFiyati) VALUES 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FF0000"/>
                </a:solidFill>
              </a:rPr>
              <a:t>100</a:t>
            </a:r>
            <a:r>
              <a:rPr lang="tr-TR" dirty="0" smtClean="0"/>
              <a:t>, ‘Ton Balık Konservesi', 13)</a:t>
            </a:r>
          </a:p>
          <a:p>
            <a:endParaRPr lang="tr-TR" dirty="0"/>
          </a:p>
          <a:p>
            <a:r>
              <a:rPr lang="tr-TR" dirty="0">
                <a:solidFill>
                  <a:srgbClr val="FF0000"/>
                </a:solidFill>
              </a:rPr>
              <a:t>SET IDENTITY_INSERT Personeller OFF </a:t>
            </a:r>
          </a:p>
          <a:p>
            <a:r>
              <a:rPr lang="tr-TR" dirty="0"/>
              <a:t>INSERT INTO Personeller(Adi,SoyAdi, unvan, sehir,Ulke) values ('ahmet','mehmet','deneme','istanbul','Türkiye')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8251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INSERT…SELECT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Başka bir tablodan </a:t>
            </a:r>
            <a:r>
              <a:rPr lang="tr-TR" altLang="tr-TR" dirty="0" err="1"/>
              <a:t>select</a:t>
            </a:r>
            <a:r>
              <a:rPr lang="tr-TR" altLang="tr-TR" dirty="0"/>
              <a:t> ifadesi ile bilgi alıp tablomuza </a:t>
            </a:r>
            <a:r>
              <a:rPr lang="tr-TR" altLang="tr-TR" dirty="0" smtClean="0"/>
              <a:t>eklemek de mümkündür.</a:t>
            </a:r>
          </a:p>
          <a:p>
            <a:r>
              <a:rPr lang="tr-TR" dirty="0"/>
              <a:t>SET IDENTITY_INSERT Personeller OFF </a:t>
            </a:r>
          </a:p>
          <a:p>
            <a:endParaRPr lang="tr-TR" dirty="0"/>
          </a:p>
          <a:p>
            <a:r>
              <a:rPr lang="tr-TR" dirty="0"/>
              <a:t>INSERT INTO Personeller(SoyAdi, unvan, sehir,ulke)</a:t>
            </a:r>
          </a:p>
          <a:p>
            <a:r>
              <a:rPr lang="tr-TR" dirty="0" smtClean="0"/>
              <a:t>SELECT </a:t>
            </a:r>
            <a:r>
              <a:rPr lang="tr-TR" dirty="0" err="1" smtClean="0"/>
              <a:t>MusteriAdi,MusteriUnvani,Sehir,Ulke</a:t>
            </a:r>
            <a:r>
              <a:rPr lang="tr-TR" dirty="0" smtClean="0"/>
              <a:t> </a:t>
            </a:r>
            <a:r>
              <a:rPr lang="tr-TR" dirty="0"/>
              <a:t>from Musteriler   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3923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SELECT  *  INTO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 tabloyu içindeki veriler ile birlikte kopyalar</a:t>
            </a:r>
          </a:p>
          <a:p>
            <a:pPr algn="l"/>
            <a:r>
              <a:rPr lang="en-US" dirty="0" smtClean="0"/>
              <a:t>SELECT </a:t>
            </a:r>
            <a:r>
              <a:rPr lang="en-US" dirty="0"/>
              <a:t>*</a:t>
            </a:r>
            <a:br>
              <a:rPr lang="en-US" dirty="0"/>
            </a:br>
            <a:r>
              <a:rPr lang="en-US" dirty="0"/>
              <a:t>INTO </a:t>
            </a:r>
            <a:r>
              <a:rPr lang="tr-TR" i="1" dirty="0" err="1" smtClean="0"/>
              <a:t>YeniTablo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FROM </a:t>
            </a:r>
            <a:r>
              <a:rPr lang="en-US" i="1" dirty="0" smtClean="0"/>
              <a:t>table1</a:t>
            </a:r>
            <a:r>
              <a:rPr lang="tr-TR" i="1" dirty="0" smtClean="0"/>
              <a:t>(</a:t>
            </a:r>
            <a:r>
              <a:rPr lang="tr-TR" i="1" dirty="0" err="1" smtClean="0"/>
              <a:t>varolan</a:t>
            </a:r>
            <a:r>
              <a:rPr lang="tr-TR" i="1" dirty="0" smtClean="0"/>
              <a:t> tablo)</a:t>
            </a:r>
            <a:r>
              <a:rPr lang="en-US" i="1" dirty="0" smtClean="0"/>
              <a:t>;</a:t>
            </a:r>
            <a:endParaRPr lang="tr-TR" dirty="0" smtClean="0"/>
          </a:p>
          <a:p>
            <a:r>
              <a:rPr lang="tr-TR" dirty="0" smtClean="0"/>
              <a:t>SELECT  </a:t>
            </a:r>
            <a:r>
              <a:rPr lang="tr-TR" dirty="0"/>
              <a:t>*  INTO Deneme_Mus</a:t>
            </a:r>
          </a:p>
          <a:p>
            <a:r>
              <a:rPr lang="tr-TR" dirty="0"/>
              <a:t>FROM Musteriler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7832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/>
              <a:t>DELETE 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740275"/>
          </a:xfrm>
        </p:spPr>
        <p:txBody>
          <a:bodyPr/>
          <a:lstStyle/>
          <a:p>
            <a:r>
              <a:rPr lang="tr-TR" altLang="tr-TR" dirty="0" smtClean="0"/>
              <a:t>Bir tablonun satırlarını silmek için gerekli komut DELETE komutudur. Satır silme koşullu ya da koşulsuz olarak gerçekleştirilebilir.</a:t>
            </a:r>
          </a:p>
          <a:p>
            <a:pPr>
              <a:buFont typeface="Wingdings" pitchFamily="2" charset="2"/>
              <a:buNone/>
            </a:pPr>
            <a:r>
              <a:rPr lang="tr-TR" altLang="tr-TR" dirty="0" smtClean="0"/>
              <a:t>DELETE  FROM </a:t>
            </a:r>
            <a:r>
              <a:rPr lang="tr-TR" altLang="tr-TR" dirty="0" err="1" smtClean="0"/>
              <a:t>TabloAdi</a:t>
            </a:r>
            <a:r>
              <a:rPr lang="tr-TR" altLang="tr-TR" dirty="0" smtClean="0"/>
              <a:t> [WHERE Koşul ]</a:t>
            </a:r>
          </a:p>
          <a:p>
            <a:r>
              <a:rPr lang="en-US" dirty="0" smtClean="0"/>
              <a:t>DELETE </a:t>
            </a:r>
            <a:r>
              <a:rPr lang="en-US" dirty="0"/>
              <a:t>FROM Urunler2 WHERE BirimFiyati&gt;=100</a:t>
            </a:r>
          </a:p>
          <a:p>
            <a:r>
              <a:rPr lang="tr-TR" altLang="tr-TR" dirty="0"/>
              <a:t>DELETE FROM </a:t>
            </a:r>
            <a:r>
              <a:rPr lang="en-US" dirty="0"/>
              <a:t>Urunler2 </a:t>
            </a:r>
            <a:endParaRPr lang="tr-TR" altLang="tr-TR" dirty="0"/>
          </a:p>
          <a:p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849240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5013176"/>
            <a:ext cx="3152775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GEÇEN DERSLERDE NELER ÖĞRENDİK?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650504"/>
            <a:ext cx="6624736" cy="3218656"/>
          </a:xfrm>
        </p:spPr>
        <p:txBody>
          <a:bodyPr>
            <a:normAutofit fontScale="92500" lnSpcReduction="20000"/>
          </a:bodyPr>
          <a:lstStyle/>
          <a:p>
            <a:endParaRPr lang="tr-TR" dirty="0" smtClean="0"/>
          </a:p>
          <a:p>
            <a:r>
              <a:rPr lang="tr-TR" dirty="0" smtClean="0"/>
              <a:t>Gruplama fonksiyonları</a:t>
            </a:r>
          </a:p>
          <a:p>
            <a:r>
              <a:rPr lang="tr-TR" dirty="0" smtClean="0"/>
              <a:t>JOIN türleri</a:t>
            </a:r>
          </a:p>
          <a:p>
            <a:r>
              <a:rPr lang="tr-TR" dirty="0" err="1" smtClean="0"/>
              <a:t>Join</a:t>
            </a:r>
            <a:r>
              <a:rPr lang="tr-TR" dirty="0" smtClean="0"/>
              <a:t> içinde </a:t>
            </a:r>
            <a:r>
              <a:rPr lang="tr-TR" dirty="0" err="1" smtClean="0"/>
              <a:t>group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kullanmak</a:t>
            </a:r>
          </a:p>
          <a:p>
            <a:r>
              <a:rPr lang="tr-TR" dirty="0" smtClean="0"/>
              <a:t>LIKE içinde operatörler </a:t>
            </a:r>
          </a:p>
          <a:p>
            <a:r>
              <a:rPr lang="tr-TR" dirty="0" smtClean="0"/>
              <a:t>TOP, TOP PERCENT, IN, BETWEEN…AND</a:t>
            </a:r>
          </a:p>
          <a:p>
            <a:r>
              <a:rPr lang="tr-TR" dirty="0" err="1" smtClean="0"/>
              <a:t>View</a:t>
            </a:r>
            <a:r>
              <a:rPr lang="tr-TR" dirty="0" smtClean="0"/>
              <a:t> kullanımı </a:t>
            </a:r>
          </a:p>
          <a:p>
            <a:endParaRPr lang="tr-TR" dirty="0" smtClean="0"/>
          </a:p>
          <a:p>
            <a:r>
              <a:rPr lang="tr-TR" dirty="0" smtClean="0"/>
              <a:t>FULL OUTER </a:t>
            </a:r>
            <a:r>
              <a:rPr lang="tr-TR" dirty="0" err="1" smtClean="0"/>
              <a:t>JOIN:Bu</a:t>
            </a:r>
            <a:r>
              <a:rPr lang="tr-TR" dirty="0" smtClean="0"/>
              <a:t> </a:t>
            </a:r>
            <a:r>
              <a:rPr lang="tr-TR" dirty="0"/>
              <a:t>seçenekte hem sağ hem de soldaki tablonun tüm satırları listelenir. Her iki tabloda da karşılığı olmayan satırlar </a:t>
            </a:r>
            <a:r>
              <a:rPr lang="tr-TR" dirty="0" err="1"/>
              <a:t>null</a:t>
            </a:r>
            <a:r>
              <a:rPr lang="tr-TR" dirty="0"/>
              <a:t> olarak döner.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40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/>
              <a:t>UPDATE</a:t>
            </a:r>
          </a:p>
        </p:txBody>
      </p:sp>
      <p:sp>
        <p:nvSpPr>
          <p:cNvPr id="79875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Tabloda bulunan kayıt yada kayıtların değiştirilmesi için kullanılır. Değiştirilmesi istenen kolonların teker teker yazılıp değerlerin atanması gerekmekte.</a:t>
            </a:r>
          </a:p>
          <a:p>
            <a:r>
              <a:rPr lang="tr-TR" altLang="tr-TR" dirty="0" smtClean="0"/>
              <a:t>UPDATE </a:t>
            </a:r>
            <a:r>
              <a:rPr lang="tr-TR" altLang="tr-TR" dirty="0" err="1" smtClean="0"/>
              <a:t>TabloAdi</a:t>
            </a:r>
            <a:r>
              <a:rPr lang="tr-TR" altLang="tr-TR" dirty="0" smtClean="0"/>
              <a:t> SET (Kolonlar = Değerleri ,...)  [WHERE </a:t>
            </a:r>
            <a:r>
              <a:rPr lang="tr-TR" altLang="tr-TR" dirty="0" err="1" smtClean="0"/>
              <a:t>Kosul</a:t>
            </a:r>
            <a:r>
              <a:rPr lang="tr-TR" altLang="tr-TR" dirty="0" smtClean="0"/>
              <a:t> ] </a:t>
            </a:r>
          </a:p>
        </p:txBody>
      </p:sp>
      <p:sp>
        <p:nvSpPr>
          <p:cNvPr id="79876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2F6D4808-62C8-4984-9B30-A3565B1BABBC}" type="slidenum">
              <a:rPr lang="tr-TR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tr-TR" altLang="en-US" sz="1000" smtClean="0"/>
          </a:p>
        </p:txBody>
      </p:sp>
    </p:spTree>
    <p:extLst>
      <p:ext uri="{BB962C8B-B14F-4D97-AF65-F5344CB8AC3E}">
        <p14:creationId xmlns:p14="http://schemas.microsoft.com/office/powerpoint/2010/main" val="1506749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UPDATE 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" y="1719263"/>
            <a:ext cx="8858250" cy="4411662"/>
          </a:xfrm>
        </p:spPr>
        <p:txBody>
          <a:bodyPr/>
          <a:lstStyle/>
          <a:p>
            <a:r>
              <a:rPr lang="tr-TR" altLang="tr-TR" dirty="0"/>
              <a:t>UPDATE komutunu da koşullu ya da koşulsuz olarak kullanmak mümkündür </a:t>
            </a:r>
          </a:p>
          <a:p>
            <a:endParaRPr lang="tr-TR" dirty="0" smtClean="0"/>
          </a:p>
          <a:p>
            <a:r>
              <a:rPr lang="tr-TR" dirty="0" smtClean="0"/>
              <a:t>UPDATE </a:t>
            </a:r>
            <a:r>
              <a:rPr lang="tr-TR" dirty="0" err="1" smtClean="0"/>
              <a:t>Urunler</a:t>
            </a:r>
            <a:r>
              <a:rPr lang="tr-TR" dirty="0" smtClean="0"/>
              <a:t> </a:t>
            </a:r>
            <a:r>
              <a:rPr lang="tr-TR" dirty="0"/>
              <a:t>SET BirimFiyati=BirimFiyati*1.2</a:t>
            </a:r>
          </a:p>
          <a:p>
            <a:endParaRPr lang="tr-TR" altLang="tr-TR" dirty="0" smtClean="0"/>
          </a:p>
          <a:p>
            <a:pPr>
              <a:buFont typeface="Wingdings" pitchFamily="2" charset="2"/>
              <a:buNone/>
            </a:pP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4229752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UPDATE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altLang="tr-TR" dirty="0" smtClean="0"/>
          </a:p>
          <a:p>
            <a:r>
              <a:rPr lang="tr-TR" altLang="tr-TR" dirty="0" smtClean="0"/>
              <a:t>UPDATE komutunu da koşullu ya da koşulsuz olarak kullanmak mümkündür </a:t>
            </a:r>
          </a:p>
          <a:p>
            <a:endParaRPr lang="tr-TR" altLang="tr-TR" dirty="0" smtClean="0"/>
          </a:p>
          <a:p>
            <a:r>
              <a:rPr lang="tr-TR" dirty="0"/>
              <a:t>UPDATE Urunler2 SET BirimFiyati=BirimFiyati*1.2 WHERE </a:t>
            </a:r>
            <a:r>
              <a:rPr lang="tr-TR" dirty="0" err="1" smtClean="0"/>
              <a:t>KategoriID</a:t>
            </a:r>
            <a:r>
              <a:rPr lang="tr-TR" dirty="0" smtClean="0"/>
              <a:t>=2</a:t>
            </a:r>
          </a:p>
          <a:p>
            <a:endParaRPr lang="tr-TR" dirty="0"/>
          </a:p>
          <a:p>
            <a:endParaRPr lang="tr-TR" dirty="0"/>
          </a:p>
          <a:p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959016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r>
              <a:rPr lang="tr-TR" dirty="0"/>
              <a:t>UPDATE Personeller SET Unvan=</a:t>
            </a:r>
            <a:r>
              <a:rPr lang="tr-TR" dirty="0" err="1"/>
              <a:t>replace</a:t>
            </a:r>
            <a:r>
              <a:rPr lang="tr-TR" dirty="0"/>
              <a:t>(Unvan, '</a:t>
            </a:r>
            <a:r>
              <a:rPr lang="tr-TR" dirty="0" err="1"/>
              <a:t>Sales</a:t>
            </a:r>
            <a:r>
              <a:rPr lang="tr-TR" dirty="0"/>
              <a:t> Manager', '</a:t>
            </a:r>
            <a:r>
              <a:rPr lang="tr-TR" dirty="0" err="1"/>
              <a:t>Satis</a:t>
            </a:r>
            <a:r>
              <a:rPr lang="tr-TR" dirty="0"/>
              <a:t> Yöneticisi</a:t>
            </a:r>
            <a:r>
              <a:rPr lang="tr-TR" dirty="0" smtClean="0"/>
              <a:t>');</a:t>
            </a:r>
          </a:p>
          <a:p>
            <a:r>
              <a:rPr lang="tr-TR" dirty="0"/>
              <a:t>UPDATE Personeller SET Unvan= ‘</a:t>
            </a:r>
            <a:r>
              <a:rPr lang="tr-TR" dirty="0" err="1"/>
              <a:t>satis</a:t>
            </a:r>
            <a:r>
              <a:rPr lang="tr-TR" dirty="0"/>
              <a:t> temsilcisi' </a:t>
            </a:r>
            <a:r>
              <a:rPr lang="tr-TR" dirty="0" err="1"/>
              <a:t>where</a:t>
            </a:r>
            <a:r>
              <a:rPr lang="tr-TR" dirty="0"/>
              <a:t> Unvan='</a:t>
            </a:r>
            <a:r>
              <a:rPr lang="tr-TR" dirty="0" err="1"/>
              <a:t>Satis</a:t>
            </a:r>
            <a:r>
              <a:rPr lang="tr-TR" dirty="0"/>
              <a:t>  Yöneticisi';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47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 ÖDEVİ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tr-TR" dirty="0"/>
              <a:t>Personeller tablosuna kendi bilgilerinizi ekleyen bir INSERT satırı yazınız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err="1"/>
              <a:t>Musteriler</a:t>
            </a:r>
            <a:r>
              <a:rPr lang="tr-TR" dirty="0"/>
              <a:t> tablosunda her şehirdeki müşteri sayısını gösteren sorguyu yazınız.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err="1"/>
              <a:t>Northwind</a:t>
            </a:r>
            <a:r>
              <a:rPr lang="tr-TR" dirty="0"/>
              <a:t> </a:t>
            </a:r>
            <a:r>
              <a:rPr lang="tr-TR" dirty="0" err="1"/>
              <a:t>veritabanında</a:t>
            </a:r>
            <a:r>
              <a:rPr lang="tr-TR" dirty="0"/>
              <a:t> her tedarikçinin </a:t>
            </a:r>
            <a:r>
              <a:rPr lang="tr-TR" dirty="0" err="1"/>
              <a:t>id’sini</a:t>
            </a:r>
            <a:r>
              <a:rPr lang="tr-TR" dirty="0"/>
              <a:t>, adını ve kaç adet ürün tedarik ettiğini gösteren sorguyu yazını. </a:t>
            </a:r>
            <a:endParaRPr lang="tr-TR" dirty="0" smtClean="0"/>
          </a:p>
          <a:p>
            <a:r>
              <a:rPr lang="tr-TR" dirty="0"/>
              <a:t>SELECT  Tedarikciler.TedarikciID,[SirketAdi],  COUNT(*)FROM Tedarikciler,Urunler   </a:t>
            </a:r>
          </a:p>
          <a:p>
            <a:r>
              <a:rPr lang="tr-TR" dirty="0"/>
              <a:t>WHERE Tedarikciler.TedarikciID=Urunler.TedarikciID </a:t>
            </a:r>
          </a:p>
          <a:p>
            <a:r>
              <a:rPr lang="tr-TR" dirty="0"/>
              <a:t>group by  Tedarikciler.TedarikciID ,[</a:t>
            </a:r>
            <a:r>
              <a:rPr lang="tr-TR" dirty="0" err="1"/>
              <a:t>SirketAdi</a:t>
            </a:r>
            <a:r>
              <a:rPr lang="tr-TR" smtClean="0"/>
              <a:t>]</a:t>
            </a:r>
          </a:p>
          <a:p>
            <a:endParaRPr lang="tr-TR" dirty="0"/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Doğum tarihi alanını kullanarak her personelin yaşını hesaplayan SQL deyimini yazınız.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Aşağıdaki SQL </a:t>
            </a:r>
            <a:r>
              <a:rPr lang="tr-TR" dirty="0" err="1"/>
              <a:t>fonksiyolarının</a:t>
            </a:r>
            <a:r>
              <a:rPr lang="tr-TR" dirty="0"/>
              <a:t> kullanımını açıklayanız ve birer örnek veriniz.</a:t>
            </a:r>
          </a:p>
          <a:p>
            <a:pPr marL="0" indent="0">
              <a:buNone/>
            </a:pPr>
            <a:endParaRPr lang="tr-TR" dirty="0"/>
          </a:p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GETDATE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DATEADD </a:t>
            </a:r>
          </a:p>
          <a:p>
            <a:r>
              <a:rPr lang="tr-TR" dirty="0"/>
              <a:t>SELECT SatisTarihi,DATEADD(day,30,SatisTarihi) AS OdemeGunu</a:t>
            </a:r>
          </a:p>
          <a:p>
            <a:r>
              <a:rPr lang="tr-TR" dirty="0"/>
              <a:t>FROM </a:t>
            </a:r>
            <a:r>
              <a:rPr lang="tr-TR" dirty="0" err="1" smtClean="0"/>
              <a:t>Satislar</a:t>
            </a:r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DATEDIFF</a:t>
            </a:r>
            <a:r>
              <a:rPr lang="tr-TR" dirty="0" smtClean="0"/>
              <a:t> (tarihin hangi </a:t>
            </a:r>
            <a:r>
              <a:rPr lang="tr-TR" dirty="0" err="1" smtClean="0"/>
              <a:t>kısmı,başlangıç,bitiş</a:t>
            </a:r>
            <a:r>
              <a:rPr lang="tr-TR" dirty="0" smtClean="0"/>
              <a:t>)</a:t>
            </a:r>
          </a:p>
          <a:p>
            <a:r>
              <a:rPr lang="tr-TR" dirty="0"/>
              <a:t>SELECT SatisTarihi,DATEDIFF (YEAR,SatisTarihi,GETDATE()) AS YIL_GEÇMİŞ</a:t>
            </a:r>
          </a:p>
          <a:p>
            <a:r>
              <a:rPr lang="tr-TR" dirty="0"/>
              <a:t>FROM Satislar</a:t>
            </a:r>
          </a:p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CONVERT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98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/>
              <a:t>CREATE TABLE [dbo].[Urunler2](</a:t>
            </a:r>
          </a:p>
          <a:p>
            <a:r>
              <a:rPr lang="en-US" dirty="0"/>
              <a:t>[UrunID] [int] IDENTITY(1,1) NOT NULL,</a:t>
            </a:r>
          </a:p>
          <a:p>
            <a:r>
              <a:rPr lang="en-US" dirty="0"/>
              <a:t>[UrunAdi] [nvarchar](40) NOT NULL,</a:t>
            </a:r>
          </a:p>
          <a:p>
            <a:r>
              <a:rPr lang="tr-TR" dirty="0"/>
              <a:t>[TedarikciID] [int] NULL,</a:t>
            </a:r>
          </a:p>
          <a:p>
            <a:r>
              <a:rPr lang="tr-TR" dirty="0"/>
              <a:t>[KategoriID] [int] NULL,</a:t>
            </a:r>
          </a:p>
          <a:p>
            <a:r>
              <a:rPr lang="tr-TR" dirty="0"/>
              <a:t>[BirimdekiMiktar] [nvarchar](20) NULL,</a:t>
            </a:r>
          </a:p>
          <a:p>
            <a:r>
              <a:rPr lang="tr-TR" dirty="0"/>
              <a:t>[BirimFiyati] [money] NULL CONSTRAINT [DF_Urunler_BirimFiyati1]  DEFAULT ((0)),</a:t>
            </a:r>
          </a:p>
          <a:p>
            <a:r>
              <a:rPr lang="tr-TR" dirty="0"/>
              <a:t>[HedefStokDuzeyi] [smallint] NULL CONSTRAINT [DF_Urunler_HedefStokDuzeyi1]  DEFAULT ((0)),</a:t>
            </a:r>
          </a:p>
          <a:p>
            <a:r>
              <a:rPr lang="tr-TR" dirty="0"/>
              <a:t>[YeniSatis] [smallint] NULL CONSTRAINT [DF_Urunler_YeniSatis1]  DEFAULT ((0)),</a:t>
            </a:r>
          </a:p>
          <a:p>
            <a:r>
              <a:rPr lang="tr-TR" dirty="0"/>
              <a:t>[EnAzYenidenSatisMikatari] [smallint] NULL CONSTRAINT [DF_Urunler_EnAzYenidenSatisMikatari1]  DEFAULT ((0)),</a:t>
            </a:r>
          </a:p>
          <a:p>
            <a:r>
              <a:rPr lang="tr-TR" dirty="0"/>
              <a:t>[Sonlandi] [bit] NOT NULL DEFAULT ((0))</a:t>
            </a:r>
          </a:p>
          <a:p>
            <a:r>
              <a:rPr lang="tr-TR" dirty="0"/>
              <a:t>)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55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INSERT INTO Urunler2(  </a:t>
            </a:r>
          </a:p>
          <a:p>
            <a:r>
              <a:rPr lang="tr-TR" dirty="0"/>
              <a:t>      [UrunAdi]</a:t>
            </a:r>
          </a:p>
          <a:p>
            <a:r>
              <a:rPr lang="tr-TR" dirty="0"/>
              <a:t>      ,[TedarikciID]</a:t>
            </a:r>
          </a:p>
          <a:p>
            <a:r>
              <a:rPr lang="tr-TR" dirty="0"/>
              <a:t>      ,[KategoriID]</a:t>
            </a:r>
          </a:p>
          <a:p>
            <a:r>
              <a:rPr lang="tr-TR" dirty="0"/>
              <a:t>      ,[BirimdekiMiktar]</a:t>
            </a:r>
          </a:p>
          <a:p>
            <a:r>
              <a:rPr lang="tr-TR" dirty="0"/>
              <a:t>      ,[BirimFiyati]</a:t>
            </a:r>
          </a:p>
          <a:p>
            <a:r>
              <a:rPr lang="tr-TR" dirty="0"/>
              <a:t>     ) SELECT [UrunAdi]</a:t>
            </a:r>
          </a:p>
          <a:p>
            <a:r>
              <a:rPr lang="tr-TR" dirty="0"/>
              <a:t>      ,[TedarikciID]</a:t>
            </a:r>
          </a:p>
          <a:p>
            <a:r>
              <a:rPr lang="tr-TR" dirty="0"/>
              <a:t>      ,[KategoriID]</a:t>
            </a:r>
          </a:p>
          <a:p>
            <a:r>
              <a:rPr lang="tr-TR" dirty="0"/>
              <a:t>      ,[BirimdekiMiktar]</a:t>
            </a:r>
          </a:p>
          <a:p>
            <a:r>
              <a:rPr lang="tr-TR" dirty="0"/>
              <a:t>      ,[BirimFiyati] FROM Urunler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47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HATIRLATMA ÖRNEK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SELECT u.[KategoriID], [KategoriAdi] ,[UrunAdi], ([BirimFiyati]) FROM Urunler u INNER JOIN </a:t>
            </a:r>
          </a:p>
          <a:p>
            <a:r>
              <a:rPr lang="tr-TR" dirty="0"/>
              <a:t>[Kategoriler] k ON k.[KategoriID]= u.[KategoriID] 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/>
              <a:t>SELECT *  FROM Urunler  u,[Kategoriler]  k  WHERE  k.[KategoriID]= u.[KategoriID] 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23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HATIRLATMA </a:t>
            </a:r>
            <a:r>
              <a:rPr lang="tr-TR" dirty="0" smtClean="0"/>
              <a:t> JOIN </a:t>
            </a:r>
            <a:r>
              <a:rPr lang="tr-TR" dirty="0"/>
              <a:t>VE GROUP BY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Müşterilerin ID ve isim değerleri ile birlikte toplam satış değerlerinin gözükmesini sağlayan sorgu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dirty="0"/>
              <a:t> SELECT s.SatisID, s.MusteriId,m.MusteriAdi, SUM (BirimFiyati*Miktar) as Tutar  FROM SatisDetaylari AS sd INNER JOIN Satislar  as s ON</a:t>
            </a:r>
          </a:p>
          <a:p>
            <a:r>
              <a:rPr lang="tr-TR" dirty="0"/>
              <a:t>sd.SatisID=s.SatisID INNER JOIN Musteriler AS m ON s.MusteriID=s.MusteriID </a:t>
            </a:r>
          </a:p>
          <a:p>
            <a:r>
              <a:rPr lang="tr-TR" dirty="0"/>
              <a:t> </a:t>
            </a:r>
          </a:p>
          <a:p>
            <a:r>
              <a:rPr lang="tr-TR" dirty="0"/>
              <a:t>  GROUP BY s.SatisID ,s.MusteriID,m.MusteriAdi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11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HATIRLATMA </a:t>
            </a:r>
            <a:r>
              <a:rPr lang="tr-TR" dirty="0" smtClean="0"/>
              <a:t> IN KULLANIMINDA SORGU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Berlin ve </a:t>
            </a:r>
            <a:r>
              <a:rPr lang="tr-TR" dirty="0" err="1">
                <a:solidFill>
                  <a:srgbClr val="FF0000"/>
                </a:solidFill>
              </a:rPr>
              <a:t>Londradaki</a:t>
            </a:r>
            <a:r>
              <a:rPr lang="tr-TR" dirty="0">
                <a:solidFill>
                  <a:srgbClr val="FF0000"/>
                </a:solidFill>
              </a:rPr>
              <a:t> müşterilerin Satış bilgilerini görüntüleyen sorguyu yazınız</a:t>
            </a:r>
          </a:p>
          <a:p>
            <a:endParaRPr lang="tr-TR" dirty="0"/>
          </a:p>
          <a:p>
            <a:r>
              <a:rPr lang="en-US" dirty="0"/>
              <a:t>SELECT * FROM   </a:t>
            </a:r>
            <a:r>
              <a:rPr lang="en-US" dirty="0" err="1"/>
              <a:t>Satislar</a:t>
            </a:r>
            <a:r>
              <a:rPr lang="en-US" dirty="0"/>
              <a:t> WHERE </a:t>
            </a:r>
            <a:r>
              <a:rPr lang="en-US" dirty="0" err="1"/>
              <a:t>MusteriID</a:t>
            </a:r>
            <a:r>
              <a:rPr lang="en-US" dirty="0"/>
              <a:t> IN (SELECT </a:t>
            </a:r>
            <a:r>
              <a:rPr lang="en-US" dirty="0" err="1"/>
              <a:t>MusteriID</a:t>
            </a:r>
            <a:r>
              <a:rPr lang="en-US" dirty="0"/>
              <a:t>   FROM [</a:t>
            </a:r>
            <a:r>
              <a:rPr lang="en-US" dirty="0" err="1"/>
              <a:t>Musteriler</a:t>
            </a:r>
            <a:r>
              <a:rPr lang="en-US" dirty="0"/>
              <a:t>] WHERE </a:t>
            </a:r>
            <a:r>
              <a:rPr lang="en-US" dirty="0" err="1"/>
              <a:t>Sehir</a:t>
            </a:r>
            <a:r>
              <a:rPr lang="en-US" dirty="0"/>
              <a:t> IN ('</a:t>
            </a:r>
            <a:r>
              <a:rPr lang="en-US" dirty="0" err="1"/>
              <a:t>Berlin','London</a:t>
            </a:r>
            <a:r>
              <a:rPr lang="en-US" dirty="0"/>
              <a:t>'))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76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EXISTS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İçteki sorgu en az bir kayıt döndürdüğünde dıştaki sorgu çalışır</a:t>
            </a:r>
            <a:r>
              <a:rPr lang="tr-TR" altLang="tr-TR" dirty="0" smtClean="0"/>
              <a:t>.</a:t>
            </a:r>
          </a:p>
          <a:p>
            <a:r>
              <a:rPr lang="tr-TR" altLang="tr-TR" dirty="0" smtClean="0"/>
              <a:t>EXIST ile içerdeki </a:t>
            </a:r>
            <a:r>
              <a:rPr lang="tr-TR" altLang="tr-TR" dirty="0" err="1" smtClean="0"/>
              <a:t>select</a:t>
            </a:r>
            <a:r>
              <a:rPr lang="tr-TR" altLang="tr-TR" dirty="0" smtClean="0"/>
              <a:t> sorgusu seçme yapmaz sadece değer dönüp dönmediğine bakar. Değer varsa True-Doğru, yoksa </a:t>
            </a:r>
            <a:r>
              <a:rPr lang="tr-TR" altLang="tr-TR" dirty="0" err="1" smtClean="0"/>
              <a:t>False</a:t>
            </a:r>
            <a:r>
              <a:rPr lang="tr-TR" altLang="tr-TR" dirty="0" smtClean="0"/>
              <a:t>-yanlış değeri döner.</a:t>
            </a:r>
          </a:p>
          <a:p>
            <a:r>
              <a:rPr lang="tr-TR" altLang="tr-TR" dirty="0" smtClean="0"/>
              <a:t>İç içe sorgu yapısından daha </a:t>
            </a:r>
            <a:r>
              <a:rPr lang="tr-TR" altLang="tr-TR" dirty="0" err="1" smtClean="0"/>
              <a:t>performaslı</a:t>
            </a:r>
            <a:r>
              <a:rPr lang="tr-TR" altLang="tr-TR" dirty="0" smtClean="0"/>
              <a:t> çalışır, çok fazla yük oluşturmaz.</a:t>
            </a:r>
          </a:p>
          <a:p>
            <a:endParaRPr lang="tr-TR" dirty="0" smtClean="0"/>
          </a:p>
          <a:p>
            <a:r>
              <a:rPr lang="en-US" dirty="0" smtClean="0"/>
              <a:t>SELECT </a:t>
            </a:r>
            <a:r>
              <a:rPr lang="tr-TR" dirty="0" smtClean="0"/>
              <a:t>alanlar </a:t>
            </a:r>
            <a:r>
              <a:rPr lang="en-US" dirty="0" smtClean="0"/>
              <a:t>FROM </a:t>
            </a:r>
            <a:r>
              <a:rPr lang="tr-TR" dirty="0" smtClean="0"/>
              <a:t>tablo</a:t>
            </a:r>
            <a:endParaRPr lang="en-US" dirty="0"/>
          </a:p>
          <a:p>
            <a:r>
              <a:rPr lang="en-US" dirty="0"/>
              <a:t>WHERE EXISTS </a:t>
            </a:r>
            <a:r>
              <a:rPr lang="tr-TR" dirty="0" smtClean="0"/>
              <a:t> </a:t>
            </a:r>
            <a:r>
              <a:rPr lang="en-US" dirty="0" smtClean="0"/>
              <a:t>(</a:t>
            </a:r>
            <a:r>
              <a:rPr lang="en-US" b="1" u="sng" dirty="0"/>
              <a:t>SELECT </a:t>
            </a:r>
            <a:r>
              <a:rPr lang="tr-TR" b="1" u="sng" dirty="0" smtClean="0"/>
              <a:t>alanlar </a:t>
            </a:r>
            <a:endParaRPr lang="en-US" b="1" u="sng" dirty="0"/>
          </a:p>
          <a:p>
            <a:r>
              <a:rPr lang="en-US" b="1" u="sng" dirty="0"/>
              <a:t>FROM </a:t>
            </a:r>
            <a:r>
              <a:rPr lang="tr-TR" b="1" u="sng" dirty="0" smtClean="0"/>
              <a:t>tablo </a:t>
            </a:r>
            <a:r>
              <a:rPr lang="en-US" b="1" u="sng" dirty="0" smtClean="0"/>
              <a:t>WHERE </a:t>
            </a:r>
            <a:r>
              <a:rPr lang="tr-TR" b="1" u="sng" dirty="0" smtClean="0"/>
              <a:t>şart</a:t>
            </a:r>
            <a:r>
              <a:rPr lang="en-US" b="1" u="sng" dirty="0" smtClean="0"/>
              <a:t>)</a:t>
            </a:r>
            <a:endParaRPr lang="en-US" b="1" u="sng" dirty="0"/>
          </a:p>
          <a:p>
            <a:endParaRPr lang="tr-TR" alt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89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Ürünlerden en az bir kere satılmış olanları bulan sorgu:</a:t>
            </a:r>
          </a:p>
          <a:p>
            <a:endParaRPr lang="tr-TR" dirty="0"/>
          </a:p>
          <a:p>
            <a:r>
              <a:rPr lang="tr-TR" dirty="0"/>
              <a:t>SELECT * FROM     Urunler </a:t>
            </a:r>
            <a:r>
              <a:rPr lang="tr-TR"/>
              <a:t>WHERE </a:t>
            </a:r>
            <a:r>
              <a:rPr lang="tr-TR" smtClean="0"/>
              <a:t>EXISTS </a:t>
            </a:r>
            <a:r>
              <a:rPr lang="tr-TR" dirty="0"/>
              <a:t>(SELECT * FROM  SatisDetaylari WHERE Urunler.UrunID = SatisDetaylari.UrunID)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25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Hiç </a:t>
            </a:r>
            <a:r>
              <a:rPr lang="tr-TR" dirty="0" err="1" smtClean="0"/>
              <a:t>siparis</a:t>
            </a:r>
            <a:r>
              <a:rPr lang="tr-TR" dirty="0" smtClean="0"/>
              <a:t> vermeyen müşterimi z var mıdır?</a:t>
            </a:r>
          </a:p>
          <a:p>
            <a:r>
              <a:rPr lang="en-US" dirty="0"/>
              <a:t>SELECT * FROM     Musteriler WHERE </a:t>
            </a:r>
            <a:r>
              <a:rPr lang="en-US" dirty="0">
                <a:solidFill>
                  <a:srgbClr val="FF0000"/>
                </a:solidFill>
              </a:rPr>
              <a:t>NOT EXISTS </a:t>
            </a:r>
            <a:r>
              <a:rPr lang="en-US" dirty="0"/>
              <a:t>(SELECT * FROM  Satislar WHERE Musteriler.MusteriID = Satislar.MusteriID)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90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Tabloların kayıtlarının birleştirilmesi </a:t>
            </a:r>
            <a:r>
              <a:rPr lang="tr-TR" dirty="0"/>
              <a:t>UNION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UNION:</a:t>
            </a:r>
            <a:endParaRPr lang="tr-TR" dirty="0"/>
          </a:p>
          <a:p>
            <a:r>
              <a:rPr lang="tr-TR" dirty="0" err="1" smtClean="0"/>
              <a:t>Ave</a:t>
            </a:r>
            <a:r>
              <a:rPr lang="tr-TR" dirty="0" smtClean="0"/>
              <a:t> B gibi iki tabloda </a:t>
            </a:r>
            <a:r>
              <a:rPr lang="tr-TR" dirty="0" err="1" smtClean="0"/>
              <a:t>A+B’deki</a:t>
            </a:r>
            <a:r>
              <a:rPr lang="tr-TR" dirty="0" smtClean="0"/>
              <a:t> </a:t>
            </a:r>
            <a:r>
              <a:rPr lang="tr-TR" dirty="0"/>
              <a:t>kayıtların ekrana getirilmesi demektir. Tekrar edenler varsa sadece bir kere </a:t>
            </a:r>
            <a:r>
              <a:rPr lang="tr-TR" dirty="0" smtClean="0"/>
              <a:t>yazar.</a:t>
            </a:r>
          </a:p>
          <a:p>
            <a:r>
              <a:rPr lang="tr-TR" altLang="tr-TR" dirty="0"/>
              <a:t>Birleştirilen tabloların alan sayıları ve türlerinin aynı olması gerekir.</a:t>
            </a:r>
          </a:p>
          <a:p>
            <a:endParaRPr lang="tr-TR" dirty="0"/>
          </a:p>
          <a:p>
            <a:r>
              <a:rPr lang="tr-TR" b="1" dirty="0"/>
              <a:t>UNION ALL:</a:t>
            </a:r>
            <a:endParaRPr lang="tr-TR" dirty="0"/>
          </a:p>
          <a:p>
            <a:r>
              <a:rPr lang="tr-TR" dirty="0" err="1"/>
              <a:t>Ave</a:t>
            </a:r>
            <a:r>
              <a:rPr lang="tr-TR" dirty="0"/>
              <a:t> B gibi iki tabloda </a:t>
            </a:r>
            <a:r>
              <a:rPr lang="tr-TR" dirty="0" err="1" smtClean="0"/>
              <a:t>A+B’deki</a:t>
            </a:r>
            <a:r>
              <a:rPr lang="tr-TR" dirty="0" smtClean="0"/>
              <a:t> </a:t>
            </a:r>
            <a:r>
              <a:rPr lang="tr-TR" dirty="0"/>
              <a:t>kayıtların ekrana getirilmesi demektir. Tekrar ettiği kadar ekrana yazar.</a:t>
            </a:r>
          </a:p>
          <a:p>
            <a:r>
              <a:rPr lang="tr-TR" b="1" dirty="0"/>
              <a:t>INTERSECT:</a:t>
            </a:r>
            <a:endParaRPr lang="tr-TR" dirty="0"/>
          </a:p>
          <a:p>
            <a:r>
              <a:rPr lang="tr-TR" dirty="0" err="1"/>
              <a:t>Ave</a:t>
            </a:r>
            <a:r>
              <a:rPr lang="tr-TR" dirty="0"/>
              <a:t> B gibi iki </a:t>
            </a:r>
            <a:r>
              <a:rPr lang="tr-TR" dirty="0" smtClean="0"/>
              <a:t>tabloda, A </a:t>
            </a:r>
            <a:r>
              <a:rPr lang="tr-TR" dirty="0"/>
              <a:t>kesişim B’deki elemanların ekrana getirilmesi demektir.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3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1&quot;/&gt;&lt;/TableIndex&gt;&lt;/ShapeTextInfo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1&quot;/&gt;&lt;/TableIndex&gt;&lt;/ShapeTextInfo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47&quot;/&gt;&lt;lineCharCount val=&quot;13&quot;/&gt;&lt;lineCharCount val=&quot;13&quot;/&gt;&lt;lineCharCount val=&quot;15&quot;/&gt;&lt;lineCharCount val=&quot;13&quot;/&gt;&lt;/TableIndex&gt;&lt;/ShapeTextInfo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0&quot;/&gt;&lt;/TableIndex&gt;&lt;/ShapeTextInfo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36&quot;/&gt;&lt;lineCharCount val=&quot;29&quot;/&gt;&lt;/TableIndex&gt;&lt;/ShapeTextInfo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1&quot;/&gt;&lt;/TableIndex&gt;&lt;/ShapeTextInfo&gt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0&quot;/&gt;&lt;/TableIndex&gt;&lt;/ShapeTextInfo&gt;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36&quot;/&gt;&lt;lineCharCount val=&quot;29&quot;/&gt;&lt;/TableIndex&gt;&lt;/ShapeTextInfo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47&quot;/&gt;&lt;lineCharCount val=&quot;13&quot;/&gt;&lt;lineCharCount val=&quot;13&quot;/&gt;&lt;lineCharCount val=&quot;15&quot;/&gt;&lt;lineCharCount val=&quot;13&quot;/&gt;&lt;/TableIndex&gt;&lt;/ShapeTextInfo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8&quot;/&gt;&lt;lineCharCount val=&quot;7&quot;/&gt;&lt;/TableIndex&gt;&lt;/ShapeTextInfo&gt;"/>
  <p:tag name="PRESENTER_SHAPEINFO" val="&lt;ThreeDShapeInfo&gt;&lt;uuid val=&quot;{D014E909-E8A2-45B3-A1D2-F5669A8C6DF5}&quot;/&gt;&lt;isInvalidForFieldText val=&quot;0&quot;/&gt;&lt;Image&gt;&lt;filename val=&quot;C:\Users\SAITIC~1\AppData\Local\Temp\PR\data\asimages\{D014E909-E8A2-45B3-A1D2-F5669A8C6DF5}_1.png&quot;/&gt;&lt;left val=&quot;16&quot;/&gt;&lt;top val=&quot;44&quot;/&gt;&lt;width val=&quot;696&quot;/&gt;&lt;height val=&quot;446&quot;/&gt;&lt;hasText val=&quot;1&quot;/&gt;&lt;/Image&gt;&lt;/ThreeDShapeInfo&gt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0&quot;/&gt;&lt;/TableIndex&gt;&lt;/ShapeText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36&quot;/&gt;&lt;lineCharCount val=&quot;29&quot;/&gt;&lt;/TableIndex&gt;&lt;/ShapeTextInfo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1&quot;/&gt;&lt;/TableIndex&gt;&lt;/ShapeTextInfo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40&quot;/&gt;&lt;lineCharCount val=&quot;8&quot;/&gt;&lt;/TableIndex&gt;&lt;/ShapeTextInfo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0&quot;/&gt;&lt;/TableIndex&gt;&lt;/ShapeTextInfo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36&quot;/&gt;&lt;lineCharCount val=&quot;29&quot;/&gt;&lt;/TableIndex&gt;&lt;/ShapeTextInfo&gt;"/>
</p:tagLst>
</file>

<file path=ppt/theme/theme1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9906</TotalTime>
  <Words>1300</Words>
  <Application>Microsoft Office PowerPoint</Application>
  <PresentationFormat>Ekran Gösterisi (4:3)</PresentationFormat>
  <Paragraphs>202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27" baseType="lpstr">
      <vt:lpstr>1_Ofis Teması</vt:lpstr>
      <vt:lpstr>PowerPoint Sunusu</vt:lpstr>
      <vt:lpstr>GEÇEN DERSLERDE NELER ÖĞRENDİK? </vt:lpstr>
      <vt:lpstr>HATIRLATMA ÖRNEK</vt:lpstr>
      <vt:lpstr>HATIRLATMA  JOIN VE GROUP BY</vt:lpstr>
      <vt:lpstr>HATIRLATMA  IN KULLANIMINDA SORGU</vt:lpstr>
      <vt:lpstr>EXISTS</vt:lpstr>
      <vt:lpstr>PowerPoint Sunusu</vt:lpstr>
      <vt:lpstr>PowerPoint Sunusu</vt:lpstr>
      <vt:lpstr>Tabloların kayıtlarının birleştirilmesi UNION</vt:lpstr>
      <vt:lpstr>Personel ve Müşteri Birleştirme</vt:lpstr>
      <vt:lpstr>Örnek</vt:lpstr>
      <vt:lpstr>ANY</vt:lpstr>
      <vt:lpstr>ANY</vt:lpstr>
      <vt:lpstr>ALL</vt:lpstr>
      <vt:lpstr>INSERT </vt:lpstr>
      <vt:lpstr>INSERT </vt:lpstr>
      <vt:lpstr>INSERT…SELECT</vt:lpstr>
      <vt:lpstr>SELECT  *  INTO</vt:lpstr>
      <vt:lpstr>DELETE </vt:lpstr>
      <vt:lpstr>UPDATE</vt:lpstr>
      <vt:lpstr>UPDATE </vt:lpstr>
      <vt:lpstr>UPDATE</vt:lpstr>
      <vt:lpstr>PowerPoint Sunusu</vt:lpstr>
      <vt:lpstr>UYGULAMA ÖDEVİ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Buket Doğan</dc:creator>
  <cp:lastModifiedBy>Lab-B</cp:lastModifiedBy>
  <cp:revision>125</cp:revision>
  <dcterms:created xsi:type="dcterms:W3CDTF">2016-09-21T09:12:17Z</dcterms:created>
  <dcterms:modified xsi:type="dcterms:W3CDTF">2016-10-10T22:04:24Z</dcterms:modified>
</cp:coreProperties>
</file>