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51" r:id="rId3"/>
    <p:sldId id="342" r:id="rId4"/>
    <p:sldId id="352" r:id="rId5"/>
    <p:sldId id="353" r:id="rId6"/>
    <p:sldId id="378" r:id="rId7"/>
    <p:sldId id="379" r:id="rId8"/>
    <p:sldId id="354" r:id="rId9"/>
    <p:sldId id="367" r:id="rId10"/>
    <p:sldId id="372" r:id="rId11"/>
    <p:sldId id="377" r:id="rId12"/>
    <p:sldId id="356" r:id="rId13"/>
    <p:sldId id="357" r:id="rId14"/>
    <p:sldId id="360" r:id="rId15"/>
    <p:sldId id="368" r:id="rId16"/>
    <p:sldId id="375" r:id="rId17"/>
    <p:sldId id="369" r:id="rId18"/>
    <p:sldId id="370" r:id="rId19"/>
    <p:sldId id="361" r:id="rId20"/>
    <p:sldId id="362" r:id="rId21"/>
    <p:sldId id="363" r:id="rId22"/>
    <p:sldId id="364" r:id="rId23"/>
    <p:sldId id="366" r:id="rId24"/>
    <p:sldId id="365" r:id="rId25"/>
    <p:sldId id="371" r:id="rId26"/>
    <p:sldId id="376" r:id="rId2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A22FEB59-E283-4A04-BAAC-6785E3BECC62}">
          <p14:sldIdLst>
            <p14:sldId id="257"/>
            <p14:sldId id="351"/>
            <p14:sldId id="342"/>
            <p14:sldId id="352"/>
            <p14:sldId id="353"/>
            <p14:sldId id="378"/>
            <p14:sldId id="379"/>
            <p14:sldId id="354"/>
            <p14:sldId id="367"/>
            <p14:sldId id="372"/>
            <p14:sldId id="377"/>
            <p14:sldId id="356"/>
            <p14:sldId id="357"/>
            <p14:sldId id="360"/>
            <p14:sldId id="368"/>
            <p14:sldId id="375"/>
            <p14:sldId id="369"/>
            <p14:sldId id="370"/>
            <p14:sldId id="361"/>
            <p14:sldId id="362"/>
            <p14:sldId id="363"/>
            <p14:sldId id="364"/>
            <p14:sldId id="366"/>
            <p14:sldId id="365"/>
            <p14:sldId id="371"/>
            <p14:sldId id="37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726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5.xml"/><Relationship Id="rId4" Type="http://schemas.openxmlformats.org/officeDocument/2006/relationships/tags" Target="../tags/tag1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9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CD88CD15-CC14-4381-A879-D982698EF8B7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18.10.2016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532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33527-9C8E-4ED7-B498-5CEC08A67DCB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18.10.2016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511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E73F0-439C-4B74-97C3-0E9D1AC3C9BA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18.10.2016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785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CDF5-D48C-4325-8905-A1FA22AB1E27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18.10.2016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303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>
            <a:lvl1pPr>
              <a:defRPr lang="tr-TR" sz="2400" b="1" dirty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/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229600" cy="4525963"/>
          </a:xfrm>
          <a:prstGeom prst="roundRect">
            <a:avLst>
              <a:gd name="adj" fmla="val 5892"/>
            </a:avLst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 anchorCtr="0">
            <a:normAutofit/>
          </a:bodyPr>
          <a:lstStyle>
            <a:lvl1pPr marL="342900" indent="-342900" algn="just">
              <a:buFont typeface="Arial" panose="020B0604020202020204" pitchFamily="34" charset="0"/>
              <a:buChar char="•"/>
              <a:defRPr lang="tr-TR" sz="2000" b="0" dirty="0" smtClean="0">
                <a:solidFill>
                  <a:schemeClr val="tx1"/>
                </a:solidFill>
              </a:defRPr>
            </a:lvl1pPr>
            <a:lvl2pPr>
              <a:defRPr lang="tr-TR" dirty="0" smtClean="0"/>
            </a:lvl2pPr>
            <a:lvl3pPr>
              <a:defRPr lang="tr-TR" dirty="0" smtClean="0"/>
            </a:lvl3pPr>
            <a:lvl4pPr>
              <a:defRPr lang="tr-TR" dirty="0" smtClean="0"/>
            </a:lvl4pPr>
            <a:lvl5pPr>
              <a:defRPr lang="tr-TR" dirty="0"/>
            </a:lvl5pPr>
          </a:lstStyle>
          <a:p>
            <a:pPr marL="0" lvl="0" algn="ctr">
              <a:spcBef>
                <a:spcPct val="0"/>
              </a:spcBef>
            </a:pPr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34D9283-10AF-4FF6-BC68-2674CB328D2E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18.10.2016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549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BE821-5EF2-44E8-9DCD-05E35C348EED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18.10.2016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79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98690-D709-4FD2-AC8C-E2CEB2308658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18.10.2016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721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8B0B1-EDDA-46BE-B4A4-D0F73B5C589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18.10.2016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969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BFCBC129-AC7E-48C6-B30F-13E2C91AB5A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18.10.2016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679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A4CA0-38A5-4D90-96B4-EAC32638DB74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18.10.2016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40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545D-8B18-4647-9AE5-2F6AAF7A8F86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18.10.2016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093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8F6D4-AE9B-4A06-8AEA-EEB873A58E12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18.10.2016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662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tags" Target="../tags/tag5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129CB-97ED-4942-82AE-F109AFDC33A6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18.10.2016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335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Dikdörtgen 6"/>
          <p:cNvSpPr/>
          <p:nvPr>
            <p:custDataLst>
              <p:tags r:id="rId1"/>
            </p:custDataLst>
          </p:nvPr>
        </p:nvSpPr>
        <p:spPr>
          <a:xfrm>
            <a:off x="395536" y="461816"/>
            <a:ext cx="8208912" cy="5040560"/>
          </a:xfrm>
          <a:prstGeom prst="roundRect">
            <a:avLst>
              <a:gd name="adj" fmla="val 5123"/>
            </a:avLst>
          </a:prstGeom>
          <a:effectLst>
            <a:outerShdw blurRad="292100" dist="114300" dir="3840000" algn="ctr" rotWithShape="0">
              <a:srgbClr val="000000">
                <a:alpha val="81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3600" dirty="0">
                <a:solidFill>
                  <a:srgbClr val="FF0000"/>
                </a:solidFill>
                <a:latin typeface="Trebuchet MS" pitchFamily="34" charset="0"/>
              </a:rPr>
              <a:t>HAFTA </a:t>
            </a:r>
            <a:r>
              <a:rPr lang="tr-TR" sz="3600" dirty="0" smtClean="0">
                <a:solidFill>
                  <a:srgbClr val="FF0000"/>
                </a:solidFill>
                <a:latin typeface="Trebuchet MS" pitchFamily="34" charset="0"/>
              </a:rPr>
              <a:t>5</a:t>
            </a:r>
            <a:endParaRPr lang="tr-TR" sz="36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xfrm>
            <a:off x="7046912" y="6520259"/>
            <a:ext cx="2133600" cy="365125"/>
          </a:xfrm>
        </p:spPr>
        <p:txBody>
          <a:bodyPr/>
          <a:lstStyle/>
          <a:p>
            <a:fld id="{219A703F-5BE9-489E-8C60-8A91ACC9E5BC}" type="slidenum">
              <a:rPr lang="tr-TR" smtClean="0">
                <a:solidFill>
                  <a:srgbClr val="1F497D">
                    <a:lumMod val="75000"/>
                  </a:srgbClr>
                </a:solidFill>
              </a:rPr>
              <a:pPr/>
              <a:t>1</a:t>
            </a:fld>
            <a:endParaRPr lang="tr-TR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5" name="Altbilgi Yer Tutucusu 1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1907704" y="6525344"/>
            <a:ext cx="5408240" cy="365125"/>
          </a:xfrm>
        </p:spPr>
        <p:txBody>
          <a:bodyPr/>
          <a:lstStyle/>
          <a:p>
            <a:r>
              <a:rPr lang="tr-TR" sz="1050" dirty="0" smtClean="0">
                <a:solidFill>
                  <a:srgbClr val="1F497D">
                    <a:lumMod val="75000"/>
                  </a:srgbClr>
                </a:solidFill>
              </a:rPr>
              <a:t>© Marmara Üniversitesi Uzaktan Eğitim Uygulama ve Araştırma Merkezi</a:t>
            </a:r>
            <a:endParaRPr lang="tr-TR" sz="1050" dirty="0">
              <a:solidFill>
                <a:srgbClr val="1F497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26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GO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069160"/>
          </a:xfrm>
        </p:spPr>
        <p:txBody>
          <a:bodyPr>
            <a:normAutofit fontScale="77500" lnSpcReduction="20000"/>
          </a:bodyPr>
          <a:lstStyle/>
          <a:p>
            <a:r>
              <a:rPr lang="tr-TR" sz="2600" dirty="0"/>
              <a:t>Özellikleri </a:t>
            </a:r>
          </a:p>
          <a:p>
            <a:r>
              <a:rPr lang="tr-TR" sz="2600" dirty="0"/>
              <a:t>1- Bir batch içinde bir deyimin yazım hatası olduğunda, batch’in tamamı işlemez duruma gelir</a:t>
            </a:r>
          </a:p>
          <a:p>
            <a:r>
              <a:rPr lang="tr-TR" sz="2600" dirty="0"/>
              <a:t>2- Aynı batch içinde </a:t>
            </a:r>
            <a:r>
              <a:rPr lang="tr-TR" sz="2600" dirty="0" err="1" smtClean="0"/>
              <a:t>biR</a:t>
            </a:r>
            <a:r>
              <a:rPr lang="tr-TR" sz="2600" dirty="0" smtClean="0"/>
              <a:t> </a:t>
            </a:r>
            <a:r>
              <a:rPr lang="tr-TR" sz="2600" dirty="0"/>
              <a:t>tablonun yapısı değiştirilip kullanılamaz</a:t>
            </a:r>
            <a:r>
              <a:rPr lang="tr-TR" dirty="0" smtClean="0"/>
              <a:t>.</a:t>
            </a:r>
          </a:p>
          <a:p>
            <a:pPr lvl="2"/>
            <a:r>
              <a:rPr lang="tr-TR" dirty="0">
                <a:solidFill>
                  <a:srgbClr val="FF0000"/>
                </a:solidFill>
              </a:rPr>
              <a:t>ALTER TABLE urun….</a:t>
            </a:r>
          </a:p>
          <a:p>
            <a:pPr lvl="2"/>
            <a:r>
              <a:rPr lang="tr-TR" dirty="0">
                <a:solidFill>
                  <a:srgbClr val="FF0000"/>
                </a:solidFill>
              </a:rPr>
              <a:t>INSERT urun …..</a:t>
            </a:r>
          </a:p>
          <a:p>
            <a:pPr lvl="2"/>
            <a:r>
              <a:rPr lang="tr-TR" dirty="0">
                <a:solidFill>
                  <a:srgbClr val="FF0000"/>
                </a:solidFill>
              </a:rPr>
              <a:t>Go</a:t>
            </a:r>
          </a:p>
          <a:p>
            <a:pPr lvl="2"/>
            <a:r>
              <a:rPr lang="tr-TR" dirty="0">
                <a:solidFill>
                  <a:srgbClr val="FF0000"/>
                </a:solidFill>
              </a:rPr>
              <a:t> </a:t>
            </a:r>
          </a:p>
          <a:p>
            <a:pPr lvl="2"/>
            <a:r>
              <a:rPr lang="tr-TR" dirty="0">
                <a:solidFill>
                  <a:srgbClr val="FF0000"/>
                </a:solidFill>
              </a:rPr>
              <a:t>Yukarıdaki kod hata verir</a:t>
            </a:r>
          </a:p>
          <a:p>
            <a:pPr lvl="2"/>
            <a:r>
              <a:rPr lang="tr-TR" dirty="0"/>
              <a:t> </a:t>
            </a:r>
          </a:p>
          <a:p>
            <a:pPr lvl="2"/>
            <a:r>
              <a:rPr lang="tr-TR" dirty="0"/>
              <a:t>ALTER TABLE urun….</a:t>
            </a:r>
          </a:p>
          <a:p>
            <a:pPr lvl="2"/>
            <a:r>
              <a:rPr lang="tr-TR" dirty="0"/>
              <a:t>go</a:t>
            </a:r>
          </a:p>
          <a:p>
            <a:pPr lvl="2"/>
            <a:r>
              <a:rPr lang="tr-TR" dirty="0"/>
              <a:t>INSERT urun …..</a:t>
            </a:r>
          </a:p>
          <a:p>
            <a:pPr lvl="2"/>
            <a:r>
              <a:rPr lang="tr-TR" dirty="0"/>
              <a:t>Go</a:t>
            </a:r>
          </a:p>
          <a:p>
            <a:pPr lvl="2"/>
            <a:r>
              <a:rPr lang="tr-TR" dirty="0"/>
              <a:t> </a:t>
            </a:r>
          </a:p>
          <a:p>
            <a:pPr lvl="2"/>
            <a:r>
              <a:rPr lang="tr-TR" dirty="0"/>
              <a:t>Yukarıdaki kod hata vermeden çalışır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50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GO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28681"/>
            <a:ext cx="8229600" cy="5002244"/>
          </a:xfrm>
        </p:spPr>
        <p:txBody>
          <a:bodyPr/>
          <a:lstStyle/>
          <a:p>
            <a:endParaRPr lang="tr-TR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dirty="0" err="1" smtClean="0"/>
              <a:t>Go</a:t>
            </a:r>
            <a:r>
              <a:rPr lang="tr-TR" dirty="0" smtClean="0"/>
              <a:t> komut SQL komut yığınlarını birbirinden ayırmak için kullanılır.</a:t>
            </a:r>
          </a:p>
          <a:p>
            <a:endParaRPr lang="tr-TR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ALTER TABLE </a:t>
            </a:r>
            <a:r>
              <a:rPr lang="tr-TR" dirty="0" err="1" smtClean="0"/>
              <a:t>Urunler</a:t>
            </a:r>
            <a:endParaRPr lang="tr-TR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 </a:t>
            </a:r>
            <a:r>
              <a:rPr lang="tr-TR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Kdvli</a:t>
            </a:r>
            <a:r>
              <a:rPr lang="tr-T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MONEY</a:t>
            </a:r>
          </a:p>
          <a:p>
            <a:r>
              <a:rPr lang="tr-TR" dirty="0" smtClean="0">
                <a:latin typeface="+mn-lt"/>
                <a:cs typeface="+mn-cs"/>
              </a:rPr>
              <a:t>GO</a:t>
            </a:r>
            <a:endParaRPr lang="tr-TR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UPDATE </a:t>
            </a:r>
            <a:r>
              <a:rPr lang="tr-TR" dirty="0" err="1"/>
              <a:t>Urunler</a:t>
            </a:r>
            <a:r>
              <a:rPr lang="tr-TR" dirty="0"/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set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Kdvli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=(</a:t>
            </a:r>
            <a:r>
              <a:rPr lang="tr-TR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Birimfiyati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*1.2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EAB435-6303-4A51-836A-8AAEFFED10C2}" type="slidenum">
              <a:rPr lang="tr-TR" altLang="en-US" smtClean="0"/>
              <a:pPr>
                <a:defRPr/>
              </a:pPr>
              <a:t>11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7909972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Server değişkeni örnekleri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</a:t>
            </a:r>
            <a:r>
              <a:rPr lang="en-US" b="1" dirty="0" smtClean="0"/>
              <a:t> @@SERVERNAME,</a:t>
            </a:r>
            <a:r>
              <a:rPr lang="tr-TR" b="1" dirty="0" smtClean="0"/>
              <a:t> </a:t>
            </a:r>
            <a:r>
              <a:rPr lang="en-US" b="1" dirty="0" smtClean="0"/>
              <a:t>@@version,</a:t>
            </a:r>
            <a:r>
              <a:rPr lang="tr-TR" b="1" dirty="0" smtClean="0"/>
              <a:t> </a:t>
            </a:r>
            <a:r>
              <a:rPr lang="en-US" b="1" dirty="0" smtClean="0"/>
              <a:t>@@language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5D531-FE9D-47B7-B276-B36D82DA79BA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24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199" y="1719263"/>
            <a:ext cx="8459847" cy="4667290"/>
          </a:xfrm>
        </p:spPr>
        <p:txBody>
          <a:bodyPr/>
          <a:lstStyle/>
          <a:p>
            <a:r>
              <a:rPr lang="tr-TR" dirty="0"/>
              <a:t>use</a:t>
            </a:r>
            <a:r>
              <a:rPr lang="tr-TR" b="1" dirty="0"/>
              <a:t> Northwind</a:t>
            </a:r>
          </a:p>
          <a:p>
            <a:r>
              <a:rPr lang="tr-TR" dirty="0"/>
              <a:t>DECLARE</a:t>
            </a:r>
            <a:r>
              <a:rPr lang="tr-TR" b="1" dirty="0"/>
              <a:t> @enyüksek_fiyat MONEY</a:t>
            </a:r>
          </a:p>
          <a:p>
            <a:r>
              <a:rPr lang="en-US" dirty="0"/>
              <a:t>SELECT</a:t>
            </a:r>
            <a:r>
              <a:rPr lang="en-US" b="1" dirty="0"/>
              <a:t> @enyüksek_fiyat=  max(BirimFiyati) from Urunler </a:t>
            </a:r>
          </a:p>
          <a:p>
            <a:r>
              <a:rPr lang="tr-TR" dirty="0"/>
              <a:t>SELECT</a:t>
            </a:r>
            <a:r>
              <a:rPr lang="tr-TR" b="1" dirty="0"/>
              <a:t> @enyüksek_fiyat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EAB435-6303-4A51-836A-8AAEFFED10C2}" type="slidenum">
              <a:rPr lang="tr-TR" altLang="en-US" smtClean="0"/>
              <a:pPr>
                <a:defRPr/>
              </a:pPr>
              <a:t>13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9297834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15856"/>
            <a:ext cx="8229600" cy="5915069"/>
          </a:xfrm>
        </p:spPr>
        <p:txBody>
          <a:bodyPr/>
          <a:lstStyle/>
          <a:p>
            <a:r>
              <a:rPr lang="tr-TR" dirty="0"/>
              <a:t>use</a:t>
            </a:r>
            <a:r>
              <a:rPr lang="tr-TR" b="1" dirty="0"/>
              <a:t> Northwind</a:t>
            </a:r>
          </a:p>
          <a:p>
            <a:r>
              <a:rPr lang="tr-TR" dirty="0"/>
              <a:t>DECLARE</a:t>
            </a:r>
            <a:r>
              <a:rPr lang="tr-TR" b="1" dirty="0"/>
              <a:t> @enyüksek_fiyat MONEY,@urünkod INT,@urunad VARCHAR(100)</a:t>
            </a:r>
          </a:p>
          <a:p>
            <a:endParaRPr lang="tr-TR" dirty="0"/>
          </a:p>
          <a:p>
            <a:r>
              <a:rPr lang="en-US" dirty="0"/>
              <a:t>set</a:t>
            </a:r>
            <a:r>
              <a:rPr lang="en-US" b="1" dirty="0"/>
              <a:t> @enyüksek_fiyat= (select max(BirimFiyati) from Urunler)</a:t>
            </a:r>
          </a:p>
          <a:p>
            <a:r>
              <a:rPr lang="en-US" dirty="0"/>
              <a:t>SELECT</a:t>
            </a:r>
            <a:r>
              <a:rPr lang="en-US" b="1" dirty="0"/>
              <a:t> @urunad=UrunAdi,@urünkod=UrunID from Urunler where BirimFiyati  =@enyüksek_fiyat</a:t>
            </a:r>
          </a:p>
          <a:p>
            <a:r>
              <a:rPr lang="tr-TR" dirty="0"/>
              <a:t>SELECT</a:t>
            </a:r>
            <a:r>
              <a:rPr lang="tr-TR" b="1" dirty="0"/>
              <a:t> @urünkod,@urunad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EAB435-6303-4A51-836A-8AAEFFED10C2}" type="slidenum">
              <a:rPr lang="tr-TR" altLang="en-US" smtClean="0"/>
              <a:pPr>
                <a:defRPr/>
              </a:pPr>
              <a:t>14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5694602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uniqueidentifier</a:t>
            </a:r>
            <a:r>
              <a:rPr lang="tr-TR" dirty="0"/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128 Bitlik (16- </a:t>
            </a:r>
            <a:r>
              <a:rPr lang="tr-TR" dirty="0" err="1"/>
              <a:t>Bytelık</a:t>
            </a:r>
            <a:r>
              <a:rPr lang="tr-TR" dirty="0"/>
              <a:t>) veriler olarak oluşturulup saklanır; genellikle 32 basamaklı olarak, 16’lık sayı sistemine göre (</a:t>
            </a:r>
            <a:r>
              <a:rPr lang="tr-TR" dirty="0" err="1"/>
              <a:t>hexadecimal</a:t>
            </a:r>
            <a:r>
              <a:rPr lang="tr-TR" dirty="0"/>
              <a:t>) ve belirli dijitler (sayı grupları) halinde görüntülenir.  </a:t>
            </a:r>
            <a:endParaRPr lang="tr-TR" dirty="0" smtClean="0"/>
          </a:p>
          <a:p>
            <a:r>
              <a:rPr lang="tr-TR" dirty="0" smtClean="0"/>
              <a:t>Örneğin </a:t>
            </a:r>
            <a:r>
              <a:rPr lang="tr-TR" dirty="0"/>
              <a:t>:  21EC2020-3AEA-1069-A2DD-08002B30309D</a:t>
            </a:r>
            <a:br>
              <a:rPr lang="tr-TR" dirty="0"/>
            </a:br>
            <a:r>
              <a:rPr lang="tr-TR" sz="1800" b="1" dirty="0" smtClean="0"/>
              <a:t>dünyanın </a:t>
            </a:r>
            <a:r>
              <a:rPr lang="tr-TR" sz="1800" b="1" dirty="0"/>
              <a:t>neresinde, kim, ne zaman </a:t>
            </a:r>
            <a:r>
              <a:rPr lang="tr-TR" sz="1800" b="1" dirty="0" smtClean="0"/>
              <a:t>oluşturursa</a:t>
            </a:r>
          </a:p>
          <a:p>
            <a:r>
              <a:rPr lang="tr-TR" sz="1800" b="1" dirty="0" smtClean="0"/>
              <a:t> oluştursun</a:t>
            </a:r>
            <a:r>
              <a:rPr lang="tr-TR" b="1" dirty="0" smtClean="0"/>
              <a:t>”</a:t>
            </a:r>
            <a:r>
              <a:rPr lang="tr-TR" dirty="0" smtClean="0"/>
              <a:t> benzersizdir.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0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uniqueidentifier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Web tabanlı projelerde </a:t>
            </a:r>
            <a:r>
              <a:rPr lang="tr-TR" dirty="0" err="1"/>
              <a:t>uniqueidentifier</a:t>
            </a:r>
            <a:r>
              <a:rPr lang="tr-TR" dirty="0"/>
              <a:t> </a:t>
            </a:r>
            <a:r>
              <a:rPr lang="tr-TR" dirty="0" smtClean="0"/>
              <a:t>kullanımı </a:t>
            </a:r>
            <a:r>
              <a:rPr lang="tr-TR" dirty="0"/>
              <a:t>daha fazla yer bulabiliyor, bu kullanım bazı yerler için neredeyse zorunlu bazı yerler içinse tercihinize bağlıdır. Bir kaç örnek vermem gerekirse:</a:t>
            </a:r>
          </a:p>
          <a:p>
            <a:pPr algn="l"/>
            <a:r>
              <a:rPr lang="tr-TR" i="1" u="sng" dirty="0"/>
              <a:t>Örnek 1: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Web sitenizde üyeler </a:t>
            </a:r>
            <a:r>
              <a:rPr lang="tr-TR" u="sng" dirty="0"/>
              <a:t>resim yüklüyor</a:t>
            </a:r>
            <a:r>
              <a:rPr lang="tr-TR" dirty="0"/>
              <a:t> varsayalım. Resimler belirli bir dizinde saklanıyor ve </a:t>
            </a:r>
            <a:r>
              <a:rPr lang="tr-TR" dirty="0" err="1"/>
              <a:t>veritabanında</a:t>
            </a:r>
            <a:r>
              <a:rPr lang="tr-TR" dirty="0"/>
              <a:t> URL yolu (</a:t>
            </a:r>
            <a:r>
              <a:rPr lang="tr-TR" dirty="0" err="1"/>
              <a:t>Path</a:t>
            </a:r>
            <a:r>
              <a:rPr lang="tr-TR" dirty="0"/>
              <a:t>) tutuluyor. X kişisi abc.jpg adlı resim dosyasını sisteme yükledi, ardından Y kişisi de </a:t>
            </a:r>
            <a:r>
              <a:rPr lang="tr-TR" u="sng" dirty="0"/>
              <a:t>aynı ada ve uzantıya sahip</a:t>
            </a:r>
            <a:r>
              <a:rPr lang="tr-TR" dirty="0"/>
              <a:t> abc.jpg resim dosyasını yükledi. Ortaya çıkacak engellemek için kullanıcıların yüklediği resimlerin adlarına otomatik olarak bir </a:t>
            </a:r>
            <a:r>
              <a:rPr lang="tr-TR" dirty="0" err="1"/>
              <a:t>uniqueidentifier</a:t>
            </a:r>
            <a:r>
              <a:rPr lang="tr-TR" dirty="0"/>
              <a:t>   değeri atarsak bu sorundan kurtuluruz.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68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DECLARE @</a:t>
            </a:r>
            <a:r>
              <a:rPr lang="en-US" dirty="0" err="1"/>
              <a:t>myid</a:t>
            </a:r>
            <a:r>
              <a:rPr lang="en-US" dirty="0"/>
              <a:t> </a:t>
            </a:r>
            <a:r>
              <a:rPr lang="en-US" dirty="0" err="1"/>
              <a:t>uniqueidentifier</a:t>
            </a:r>
            <a:r>
              <a:rPr lang="en-US" dirty="0"/>
              <a:t> = NEWID(); </a:t>
            </a:r>
            <a:endParaRPr lang="tr-TR" dirty="0" smtClean="0"/>
          </a:p>
          <a:p>
            <a:r>
              <a:rPr lang="en-US" dirty="0" smtClean="0"/>
              <a:t>SELECT </a:t>
            </a:r>
            <a:r>
              <a:rPr lang="en-US" dirty="0"/>
              <a:t>CONVERT(char(255), @</a:t>
            </a:r>
            <a:r>
              <a:rPr lang="en-US" dirty="0" err="1"/>
              <a:t>myid</a:t>
            </a:r>
            <a:r>
              <a:rPr lang="en-US" dirty="0"/>
              <a:t>) AS </a:t>
            </a:r>
            <a:r>
              <a:rPr lang="tr-TR" dirty="0" smtClean="0"/>
              <a:t>‘Üretilen </a:t>
            </a:r>
            <a:r>
              <a:rPr lang="tr-TR" dirty="0" err="1" smtClean="0"/>
              <a:t>Deger</a:t>
            </a:r>
            <a:r>
              <a:rPr lang="tr-TR" dirty="0" smtClean="0"/>
              <a:t>’</a:t>
            </a:r>
            <a:r>
              <a:rPr lang="en-US" dirty="0" smtClean="0"/>
              <a:t>';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73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TABLE dbo.TEST (ID INT IDENTITY (1,1), ROWID uniqueidentifier)</a:t>
            </a:r>
          </a:p>
          <a:p>
            <a:r>
              <a:rPr lang="tr-TR" dirty="0" smtClean="0"/>
              <a:t>GO</a:t>
            </a:r>
          </a:p>
          <a:p>
            <a:r>
              <a:rPr lang="tr-TR" dirty="0" smtClean="0"/>
              <a:t>--yukarıdaki </a:t>
            </a:r>
            <a:r>
              <a:rPr lang="tr-TR" dirty="0" err="1" smtClean="0"/>
              <a:t>go</a:t>
            </a:r>
            <a:r>
              <a:rPr lang="tr-TR" dirty="0" smtClean="0"/>
              <a:t> satırını silersen ne olur??</a:t>
            </a:r>
            <a:endParaRPr lang="tr-TR" dirty="0"/>
          </a:p>
          <a:p>
            <a:r>
              <a:rPr lang="en-US" dirty="0"/>
              <a:t>INSERT INTO dbo.TEST (ROWID) VALUES (NEWID()) </a:t>
            </a:r>
          </a:p>
          <a:p>
            <a:r>
              <a:rPr lang="tr-TR" dirty="0"/>
              <a:t>GO 1000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43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SİSTEM VERİTABANLARI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Master Veritabanı </a:t>
            </a:r>
            <a:endParaRPr lang="tr-TR" dirty="0"/>
          </a:p>
          <a:p>
            <a:r>
              <a:rPr lang="tr-TR" dirty="0"/>
              <a:t>Versiyon ya da özel değişiklikleri dikkate almaksızın her SQL Server, master veritabanına sahiptir. Bu veritabanı, sistemin bütününü izlemeyi sağlayan, özel tablolar (</a:t>
            </a:r>
            <a:r>
              <a:rPr lang="tr-TR" b="1" dirty="0"/>
              <a:t>sistem tabloları</a:t>
            </a:r>
            <a:r>
              <a:rPr lang="tr-TR" dirty="0"/>
              <a:t>) kümesini içine alır. Örneğin, server üzerinde yeni bir veritabanı oluşturduğunuzda, girdiğiniz kayıt master veritabanındaki sysdatabases’da yer alır.  Tüm </a:t>
            </a:r>
            <a:r>
              <a:rPr lang="tr-TR" b="1" dirty="0"/>
              <a:t>extended</a:t>
            </a:r>
            <a:r>
              <a:rPr lang="tr-TR" dirty="0"/>
              <a:t> ve </a:t>
            </a:r>
            <a:r>
              <a:rPr lang="tr-TR" b="1" dirty="0"/>
              <a:t>system stored procedure</a:t>
            </a:r>
            <a:r>
              <a:rPr lang="tr-TR" dirty="0"/>
              <a:t>’ler (kullanılacağı veritabana dikkate alınmaksızın) , </a:t>
            </a:r>
            <a:r>
              <a:rPr lang="tr-TR" b="1" dirty="0"/>
              <a:t>master </a:t>
            </a:r>
            <a:r>
              <a:rPr lang="tr-TR" dirty="0"/>
              <a:t>veritabanında saklanır. Açıkcası, server’ı tanımlayan herşey master veritabanında saklandığından dolayı, sistem için bu veritabanı önemlidir ve silinemez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13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GEÇEN DERSLERDE NELER ÖĞRENDİK?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650504"/>
            <a:ext cx="6624736" cy="3218656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/>
              <a:t>UNION </a:t>
            </a:r>
            <a:r>
              <a:rPr lang="tr-TR" dirty="0" smtClean="0"/>
              <a:t>,EXISTS,SOME, ALL</a:t>
            </a:r>
            <a:r>
              <a:rPr lang="tr-TR" smtClean="0"/>
              <a:t>, JOIN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40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Model Veritabanı </a:t>
            </a:r>
            <a:endParaRPr lang="tr-TR" dirty="0"/>
          </a:p>
          <a:p>
            <a:r>
              <a:rPr lang="tr-TR" dirty="0"/>
              <a:t>Model veritabanı, kopyalama için referans alınabilecek model anlamında, uygun şekilde isimlendirilmiştir. Oluşturacağınız herhangi bir yeni veritabanı için, model veritabanı bir şablon oluşturur. </a:t>
            </a:r>
            <a:endParaRPr lang="tr-TR" dirty="0" smtClean="0"/>
          </a:p>
          <a:p>
            <a:r>
              <a:rPr lang="tr-TR" dirty="0"/>
              <a:t>Model </a:t>
            </a:r>
            <a:r>
              <a:rPr lang="tr-TR" dirty="0" err="1"/>
              <a:t>veritabanı</a:t>
            </a:r>
            <a:r>
              <a:rPr lang="tr-TR" dirty="0"/>
              <a:t> diğer </a:t>
            </a:r>
            <a:r>
              <a:rPr lang="tr-TR" dirty="0" err="1"/>
              <a:t>veritabanları</a:t>
            </a:r>
            <a:r>
              <a:rPr lang="tr-TR" dirty="0"/>
              <a:t> için şablon olduğundan gerekli bir </a:t>
            </a:r>
            <a:r>
              <a:rPr lang="tr-TR" dirty="0" err="1"/>
              <a:t>veritabanıdır</a:t>
            </a:r>
            <a:r>
              <a:rPr lang="tr-TR" dirty="0"/>
              <a:t> ve sistemde kalmalıdır yani bu </a:t>
            </a:r>
            <a:r>
              <a:rPr lang="tr-TR" dirty="0" err="1"/>
              <a:t>veritabanıda</a:t>
            </a:r>
            <a:r>
              <a:rPr lang="tr-TR" dirty="0"/>
              <a:t> silinemez</a:t>
            </a:r>
            <a:r>
              <a:rPr lang="tr-TR" dirty="0" smtClean="0"/>
              <a:t>.</a:t>
            </a:r>
          </a:p>
          <a:p>
            <a:r>
              <a:rPr lang="tr-TR" dirty="0" smtClean="0"/>
              <a:t>Bunun </a:t>
            </a:r>
            <a:r>
              <a:rPr lang="tr-TR" dirty="0"/>
              <a:t>anlamı, isterseniz yeni oluşturulacak veritabanlarının nasıl olacağını, model veritabanında değişiklik yaparak belirleyebilmenizdir. Örneğin, oluşturduğunuz her veritabanının içeriğinde yer almasını istediğiniz bir denetim tabloları kümesi ekleyebilirsiniz. </a:t>
            </a:r>
            <a:endParaRPr lang="tr-TR" dirty="0" smtClean="0"/>
          </a:p>
          <a:p>
            <a:r>
              <a:rPr lang="tr-TR" dirty="0" smtClean="0"/>
              <a:t>Ayrıca</a:t>
            </a:r>
            <a:r>
              <a:rPr lang="tr-TR" dirty="0"/>
              <a:t>, sistem üzerinde oluşturulan her yeni veritabanına kopyalanan birkaç kullanıcı grubu oluşturabilirsiniz.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88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sysobjects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Kısıtlama, varsayılan, günlük, kural ve saklı yordam gibi bir veritabanı içinde oluşturduğunuz her nesne için bir satır içerir.</a:t>
            </a:r>
          </a:p>
          <a:p>
            <a:r>
              <a:rPr lang="tr-TR" dirty="0" smtClean="0"/>
              <a:t>XTYPE alanı nesnenin türünü belirtir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SELECT * FROM </a:t>
            </a:r>
            <a:r>
              <a:rPr lang="en-US" dirty="0" err="1" smtClean="0"/>
              <a:t>sysobjects</a:t>
            </a:r>
            <a:r>
              <a:rPr lang="en-US" dirty="0" smtClean="0"/>
              <a:t> where </a:t>
            </a:r>
            <a:r>
              <a:rPr lang="en-US" dirty="0" err="1" smtClean="0"/>
              <a:t>xtype</a:t>
            </a:r>
            <a:r>
              <a:rPr lang="en-US" dirty="0" smtClean="0"/>
              <a:t>='u'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5D531-FE9D-47B7-B276-B36D82DA79BA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566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 smtClean="0"/>
              <a:t>C:</a:t>
            </a:r>
            <a:r>
              <a:rPr lang="tr-TR" dirty="0" smtClean="0"/>
              <a:t> </a:t>
            </a:r>
            <a:r>
              <a:rPr lang="tr-TR" dirty="0" err="1" smtClean="0"/>
              <a:t>Check</a:t>
            </a:r>
            <a:r>
              <a:rPr lang="tr-TR" dirty="0" smtClean="0"/>
              <a:t> </a:t>
            </a:r>
            <a:r>
              <a:rPr lang="tr-TR" dirty="0" err="1" smtClean="0"/>
              <a:t>constraint</a:t>
            </a:r>
            <a:endParaRPr lang="tr-TR" dirty="0" smtClean="0"/>
          </a:p>
          <a:p>
            <a:r>
              <a:rPr lang="tr-TR" b="1" dirty="0" smtClean="0"/>
              <a:t>D:</a:t>
            </a:r>
            <a:r>
              <a:rPr lang="tr-TR" dirty="0" smtClean="0"/>
              <a:t> </a:t>
            </a:r>
            <a:r>
              <a:rPr lang="tr-TR" dirty="0" err="1" smtClean="0"/>
              <a:t>Default</a:t>
            </a:r>
            <a:r>
              <a:rPr lang="tr-TR" dirty="0" smtClean="0"/>
              <a:t> </a:t>
            </a:r>
            <a:r>
              <a:rPr lang="tr-TR" dirty="0" err="1" smtClean="0"/>
              <a:t>constraint</a:t>
            </a:r>
            <a:endParaRPr lang="tr-TR" dirty="0" smtClean="0"/>
          </a:p>
          <a:p>
            <a:r>
              <a:rPr lang="tr-TR" b="1" dirty="0" smtClean="0"/>
              <a:t>F:</a:t>
            </a:r>
            <a:r>
              <a:rPr lang="tr-TR" dirty="0" smtClean="0"/>
              <a:t> </a:t>
            </a:r>
            <a:r>
              <a:rPr lang="tr-TR" dirty="0" err="1" smtClean="0"/>
              <a:t>Foreign</a:t>
            </a:r>
            <a:r>
              <a:rPr lang="tr-TR" dirty="0" smtClean="0"/>
              <a:t> </a:t>
            </a:r>
            <a:r>
              <a:rPr lang="tr-TR" dirty="0" err="1" smtClean="0"/>
              <a:t>Key</a:t>
            </a:r>
            <a:r>
              <a:rPr lang="tr-TR" dirty="0" smtClean="0"/>
              <a:t> </a:t>
            </a:r>
            <a:r>
              <a:rPr lang="tr-TR" dirty="0" err="1" smtClean="0"/>
              <a:t>constraint</a:t>
            </a:r>
            <a:endParaRPr lang="tr-TR" dirty="0" smtClean="0"/>
          </a:p>
          <a:p>
            <a:r>
              <a:rPr lang="tr-TR" b="1" dirty="0" smtClean="0"/>
              <a:t>L:</a:t>
            </a:r>
            <a:r>
              <a:rPr lang="tr-TR" dirty="0" smtClean="0"/>
              <a:t> </a:t>
            </a:r>
            <a:r>
              <a:rPr lang="tr-TR" dirty="0" err="1" smtClean="0"/>
              <a:t>Log</a:t>
            </a:r>
            <a:endParaRPr lang="tr-TR" dirty="0" smtClean="0"/>
          </a:p>
          <a:p>
            <a:r>
              <a:rPr lang="tr-TR" b="1" dirty="0" smtClean="0"/>
              <a:t>P:</a:t>
            </a:r>
            <a:r>
              <a:rPr lang="tr-TR" dirty="0" smtClean="0"/>
              <a:t> </a:t>
            </a:r>
            <a:r>
              <a:rPr lang="tr-TR" dirty="0" err="1" smtClean="0"/>
              <a:t>Stored</a:t>
            </a:r>
            <a:r>
              <a:rPr lang="tr-TR" dirty="0" smtClean="0"/>
              <a:t> </a:t>
            </a:r>
            <a:r>
              <a:rPr lang="tr-TR" dirty="0" err="1" smtClean="0"/>
              <a:t>procedure</a:t>
            </a:r>
            <a:endParaRPr lang="tr-TR" dirty="0" smtClean="0"/>
          </a:p>
          <a:p>
            <a:r>
              <a:rPr lang="tr-TR" b="1" dirty="0" smtClean="0"/>
              <a:t>PK:</a:t>
            </a:r>
            <a:r>
              <a:rPr lang="tr-TR" dirty="0" smtClean="0"/>
              <a:t> </a:t>
            </a:r>
            <a:r>
              <a:rPr lang="tr-TR" dirty="0" err="1" smtClean="0"/>
              <a:t>Primary</a:t>
            </a:r>
            <a:r>
              <a:rPr lang="tr-TR" dirty="0" smtClean="0"/>
              <a:t> </a:t>
            </a:r>
            <a:r>
              <a:rPr lang="tr-TR" dirty="0" err="1" smtClean="0"/>
              <a:t>Key</a:t>
            </a:r>
            <a:r>
              <a:rPr lang="tr-TR" dirty="0" smtClean="0"/>
              <a:t> </a:t>
            </a:r>
            <a:r>
              <a:rPr lang="tr-TR" dirty="0" err="1" smtClean="0"/>
              <a:t>constraint</a:t>
            </a:r>
            <a:endParaRPr lang="tr-TR" dirty="0" smtClean="0"/>
          </a:p>
          <a:p>
            <a:r>
              <a:rPr lang="tr-TR" b="1" dirty="0" smtClean="0"/>
              <a:t>RF:</a:t>
            </a:r>
            <a:r>
              <a:rPr lang="tr-TR" dirty="0" smtClean="0"/>
              <a:t> </a:t>
            </a:r>
            <a:r>
              <a:rPr lang="tr-TR" dirty="0" err="1" smtClean="0"/>
              <a:t>Replication</a:t>
            </a:r>
            <a:r>
              <a:rPr lang="tr-TR" dirty="0" smtClean="0"/>
              <a:t> </a:t>
            </a:r>
            <a:r>
              <a:rPr lang="tr-TR" dirty="0" err="1" smtClean="0"/>
              <a:t>Filter</a:t>
            </a:r>
            <a:r>
              <a:rPr lang="tr-TR" dirty="0" smtClean="0"/>
              <a:t> </a:t>
            </a:r>
            <a:r>
              <a:rPr lang="tr-TR" dirty="0" err="1" smtClean="0"/>
              <a:t>stored</a:t>
            </a:r>
            <a:r>
              <a:rPr lang="tr-TR" dirty="0" smtClean="0"/>
              <a:t> </a:t>
            </a:r>
            <a:r>
              <a:rPr lang="tr-TR" dirty="0" err="1" smtClean="0"/>
              <a:t>procedure</a:t>
            </a:r>
            <a:endParaRPr lang="tr-TR" dirty="0" smtClean="0"/>
          </a:p>
          <a:p>
            <a:r>
              <a:rPr lang="tr-TR" b="1" dirty="0" smtClean="0"/>
              <a:t>S: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 smtClean="0"/>
              <a:t> </a:t>
            </a:r>
            <a:r>
              <a:rPr lang="tr-TR" dirty="0" err="1" smtClean="0"/>
              <a:t>table</a:t>
            </a:r>
            <a:endParaRPr lang="tr-TR" dirty="0" smtClean="0"/>
          </a:p>
          <a:p>
            <a:r>
              <a:rPr lang="tr-TR" b="1" dirty="0" smtClean="0"/>
              <a:t>TR:</a:t>
            </a:r>
            <a:r>
              <a:rPr lang="tr-TR" dirty="0" smtClean="0"/>
              <a:t> </a:t>
            </a:r>
            <a:r>
              <a:rPr lang="tr-TR" dirty="0" err="1" smtClean="0"/>
              <a:t>Trigger</a:t>
            </a:r>
            <a:endParaRPr lang="tr-TR" dirty="0" smtClean="0"/>
          </a:p>
          <a:p>
            <a:r>
              <a:rPr lang="tr-TR" b="1" dirty="0" smtClean="0"/>
              <a:t>U:</a:t>
            </a:r>
            <a:r>
              <a:rPr lang="tr-TR" dirty="0" smtClean="0"/>
              <a:t> </a:t>
            </a:r>
            <a:r>
              <a:rPr lang="tr-TR" dirty="0" err="1" smtClean="0"/>
              <a:t>User</a:t>
            </a:r>
            <a:r>
              <a:rPr lang="tr-TR" dirty="0" smtClean="0"/>
              <a:t> </a:t>
            </a:r>
            <a:r>
              <a:rPr lang="tr-TR" dirty="0" err="1" smtClean="0"/>
              <a:t>table</a:t>
            </a:r>
            <a:endParaRPr lang="tr-TR" dirty="0" smtClean="0"/>
          </a:p>
          <a:p>
            <a:r>
              <a:rPr lang="tr-TR" b="1" dirty="0" smtClean="0"/>
              <a:t>UQ:</a:t>
            </a:r>
            <a:r>
              <a:rPr lang="tr-TR" dirty="0" smtClean="0"/>
              <a:t> </a:t>
            </a:r>
            <a:r>
              <a:rPr lang="tr-TR" dirty="0" err="1" smtClean="0"/>
              <a:t>Unique</a:t>
            </a:r>
            <a:r>
              <a:rPr lang="tr-TR" dirty="0" smtClean="0"/>
              <a:t> </a:t>
            </a:r>
            <a:r>
              <a:rPr lang="tr-TR" dirty="0" err="1" smtClean="0"/>
              <a:t>constraint</a:t>
            </a:r>
            <a:endParaRPr lang="tr-TR" dirty="0" smtClean="0"/>
          </a:p>
          <a:p>
            <a:r>
              <a:rPr lang="tr-TR" b="1" dirty="0" smtClean="0"/>
              <a:t>V:</a:t>
            </a:r>
            <a:r>
              <a:rPr lang="tr-TR" dirty="0" smtClean="0"/>
              <a:t> </a:t>
            </a:r>
            <a:r>
              <a:rPr lang="tr-TR" dirty="0" err="1" smtClean="0"/>
              <a:t>View</a:t>
            </a:r>
            <a:endParaRPr lang="tr-TR" dirty="0" smtClean="0"/>
          </a:p>
          <a:p>
            <a:r>
              <a:rPr lang="tr-TR" b="1" dirty="0" smtClean="0"/>
              <a:t>X:</a:t>
            </a:r>
            <a:r>
              <a:rPr lang="tr-TR" dirty="0" smtClean="0"/>
              <a:t> </a:t>
            </a:r>
            <a:r>
              <a:rPr lang="tr-TR" dirty="0" err="1" smtClean="0"/>
              <a:t>Extended</a:t>
            </a:r>
            <a:r>
              <a:rPr lang="tr-TR" dirty="0" smtClean="0"/>
              <a:t> </a:t>
            </a:r>
            <a:r>
              <a:rPr lang="tr-TR" dirty="0" err="1" smtClean="0"/>
              <a:t>stored</a:t>
            </a:r>
            <a:r>
              <a:rPr lang="tr-TR" dirty="0" smtClean="0"/>
              <a:t> </a:t>
            </a:r>
            <a:r>
              <a:rPr lang="tr-TR" dirty="0" err="1" smtClean="0"/>
              <a:t>procedure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5D531-FE9D-47B7-B276-B36D82DA79BA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22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Tablo veya </a:t>
            </a:r>
            <a:r>
              <a:rPr lang="tr-TR" dirty="0" err="1" smtClean="0"/>
              <a:t>view</a:t>
            </a:r>
            <a:r>
              <a:rPr lang="tr-TR" dirty="0" smtClean="0"/>
              <a:t> gibi nesneler içerisinde yer alan sütunlara ait bilgileri döndürür.</a:t>
            </a:r>
          </a:p>
          <a:p>
            <a:r>
              <a:rPr lang="tr-TR" dirty="0" smtClean="0"/>
              <a:t>SELECT </a:t>
            </a:r>
            <a:r>
              <a:rPr lang="tr-TR" dirty="0"/>
              <a:t>*  FROM </a:t>
            </a:r>
          </a:p>
          <a:p>
            <a:r>
              <a:rPr lang="en-US" dirty="0" err="1" smtClean="0"/>
              <a:t>Syscolumns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en-US" dirty="0" smtClean="0"/>
              <a:t> </a:t>
            </a:r>
            <a:r>
              <a:rPr lang="tr-TR" dirty="0"/>
              <a:t>SELECT *  FROM </a:t>
            </a:r>
            <a:r>
              <a:rPr lang="tr-TR" dirty="0" smtClean="0"/>
              <a:t> </a:t>
            </a:r>
            <a:r>
              <a:rPr lang="en-US" dirty="0" err="1" smtClean="0"/>
              <a:t>Syscolumns</a:t>
            </a:r>
            <a:r>
              <a:rPr lang="tr-TR" dirty="0" smtClean="0"/>
              <a:t> </a:t>
            </a:r>
            <a:r>
              <a:rPr lang="en-US" dirty="0" smtClean="0"/>
              <a:t>WHERE  </a:t>
            </a:r>
            <a:r>
              <a:rPr lang="en-US" dirty="0"/>
              <a:t>syscolumns.name like '%satis%'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49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0034" y="928670"/>
            <a:ext cx="8186766" cy="5395930"/>
          </a:xfrm>
        </p:spPr>
        <p:txBody>
          <a:bodyPr/>
          <a:lstStyle/>
          <a:p>
            <a:r>
              <a:rPr lang="tr-TR" dirty="0" smtClean="0"/>
              <a:t>SELECT </a:t>
            </a:r>
            <a:r>
              <a:rPr lang="tr-TR" dirty="0" err="1" smtClean="0"/>
              <a:t>sysobjects</a:t>
            </a:r>
            <a:r>
              <a:rPr lang="tr-TR" dirty="0" smtClean="0"/>
              <a:t>.name, </a:t>
            </a:r>
            <a:r>
              <a:rPr lang="tr-TR" dirty="0" err="1" smtClean="0"/>
              <a:t>syscolumns</a:t>
            </a:r>
            <a:r>
              <a:rPr lang="tr-TR" dirty="0" smtClean="0"/>
              <a:t>.name,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syscolumns</a:t>
            </a:r>
            <a:r>
              <a:rPr lang="tr-TR" dirty="0" smtClean="0"/>
              <a:t>.</a:t>
            </a:r>
            <a:r>
              <a:rPr lang="tr-TR" dirty="0" err="1" smtClean="0"/>
              <a:t>length</a:t>
            </a:r>
            <a:r>
              <a:rPr lang="tr-TR" dirty="0" smtClean="0"/>
              <a:t> FROM </a:t>
            </a:r>
            <a:r>
              <a:rPr lang="tr-TR" dirty="0" err="1" smtClean="0"/>
              <a:t>sysobjects</a:t>
            </a:r>
            <a:r>
              <a:rPr lang="tr-TR" dirty="0" smtClean="0"/>
              <a:t> JOIN </a:t>
            </a:r>
          </a:p>
          <a:p>
            <a:r>
              <a:rPr lang="tr-TR" dirty="0" err="1" smtClean="0"/>
              <a:t>syscolumns</a:t>
            </a:r>
            <a:r>
              <a:rPr lang="tr-TR" dirty="0" smtClean="0"/>
              <a:t> ON </a:t>
            </a:r>
            <a:r>
              <a:rPr lang="tr-TR" dirty="0" err="1" smtClean="0"/>
              <a:t>sysobjects</a:t>
            </a:r>
            <a:r>
              <a:rPr lang="tr-TR" dirty="0" smtClean="0"/>
              <a:t>.</a:t>
            </a:r>
            <a:r>
              <a:rPr lang="tr-TR" dirty="0" err="1" smtClean="0"/>
              <a:t>id</a:t>
            </a:r>
            <a:r>
              <a:rPr lang="tr-TR" dirty="0" smtClean="0"/>
              <a:t> = </a:t>
            </a:r>
            <a:r>
              <a:rPr lang="tr-TR" dirty="0" err="1" smtClean="0"/>
              <a:t>syscolumns</a:t>
            </a:r>
            <a:r>
              <a:rPr lang="tr-TR" dirty="0" smtClean="0"/>
              <a:t>.</a:t>
            </a:r>
            <a:r>
              <a:rPr lang="tr-TR" dirty="0" err="1" smtClean="0"/>
              <a:t>id</a:t>
            </a:r>
            <a:r>
              <a:rPr lang="tr-TR" dirty="0" smtClean="0"/>
              <a:t>  WHERE </a:t>
            </a:r>
            <a:r>
              <a:rPr lang="tr-TR" dirty="0" err="1" smtClean="0"/>
              <a:t>sysobjects</a:t>
            </a:r>
            <a:r>
              <a:rPr lang="tr-TR" dirty="0" smtClean="0"/>
              <a:t>.</a:t>
            </a:r>
            <a:r>
              <a:rPr lang="tr-TR" dirty="0" err="1" smtClean="0"/>
              <a:t>xtype</a:t>
            </a:r>
            <a:r>
              <a:rPr lang="tr-TR" dirty="0" smtClean="0"/>
              <a:t>='U' ORDER BY </a:t>
            </a:r>
            <a:r>
              <a:rPr lang="tr-TR" dirty="0" err="1" smtClean="0"/>
              <a:t>sysobjects</a:t>
            </a:r>
            <a:r>
              <a:rPr lang="tr-TR" dirty="0" smtClean="0"/>
              <a:t>.name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416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1996 Aralık ayında her gün yapılan satışların toplam değerini müşterilere göre listeleyen sorguyu yazınız</a:t>
            </a:r>
          </a:p>
          <a:p>
            <a:r>
              <a:rPr lang="tr-TR" dirty="0"/>
              <a:t> SELECT s.SatisID, s.MusteriId, SUM (BirimFiyati*Miktar) as Tutar,SatisTarihi  FROM SatisDetaylari AS sd INNER JOIN Satislar  as s ON</a:t>
            </a:r>
          </a:p>
          <a:p>
            <a:r>
              <a:rPr lang="tr-TR" dirty="0" err="1" smtClean="0"/>
              <a:t>sd.SatisID</a:t>
            </a:r>
            <a:r>
              <a:rPr lang="tr-TR" dirty="0" smtClean="0"/>
              <a:t>=</a:t>
            </a:r>
            <a:r>
              <a:rPr lang="tr-TR" dirty="0" err="1" smtClean="0"/>
              <a:t>s.SatisID</a:t>
            </a:r>
            <a:r>
              <a:rPr lang="tr-TR" dirty="0" smtClean="0"/>
              <a:t> WHERE </a:t>
            </a:r>
            <a:r>
              <a:rPr lang="tr-TR" dirty="0" err="1" smtClean="0"/>
              <a:t>s.SatisTarihi</a:t>
            </a:r>
            <a:r>
              <a:rPr lang="tr-TR" dirty="0" smtClean="0"/>
              <a:t> BETWEEN </a:t>
            </a:r>
            <a:r>
              <a:rPr lang="tr-TR" dirty="0" smtClean="0">
                <a:solidFill>
                  <a:srgbClr val="FF0000"/>
                </a:solidFill>
              </a:rPr>
              <a:t>'12/01/1996' AND '12/31/1996'   GROUP BY </a:t>
            </a:r>
            <a:r>
              <a:rPr lang="tr-TR" dirty="0" err="1" smtClean="0">
                <a:solidFill>
                  <a:srgbClr val="FF0000"/>
                </a:solidFill>
              </a:rPr>
              <a:t>s.SatisID</a:t>
            </a:r>
            <a:r>
              <a:rPr lang="tr-TR" dirty="0" smtClean="0">
                <a:solidFill>
                  <a:srgbClr val="FF0000"/>
                </a:solidFill>
              </a:rPr>
              <a:t> ,</a:t>
            </a:r>
            <a:r>
              <a:rPr lang="tr-TR" dirty="0" err="1" smtClean="0">
                <a:solidFill>
                  <a:srgbClr val="FF0000"/>
                </a:solidFill>
              </a:rPr>
              <a:t>s.MusteriID,SatisTarihi</a:t>
            </a:r>
            <a:endParaRPr lang="tr-TR" dirty="0" smtClean="0">
              <a:solidFill>
                <a:srgbClr val="FF0000"/>
              </a:solidFill>
            </a:endParaRPr>
          </a:p>
          <a:p>
            <a:endParaRPr lang="tr-TR" dirty="0" smtClean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38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Haftaya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Sql server’ın akış kontrol deyimleri aşağıdadır</a:t>
            </a:r>
          </a:p>
          <a:p>
            <a:r>
              <a:rPr lang="tr-TR" dirty="0"/>
              <a:t> </a:t>
            </a:r>
          </a:p>
          <a:p>
            <a:pPr lvl="0"/>
            <a:r>
              <a:rPr lang="tr-TR" dirty="0"/>
              <a:t>CASE</a:t>
            </a:r>
          </a:p>
          <a:p>
            <a:pPr lvl="0"/>
            <a:r>
              <a:rPr lang="tr-TR" dirty="0"/>
              <a:t>IF… ELSE…</a:t>
            </a:r>
          </a:p>
          <a:p>
            <a:pPr lvl="0"/>
            <a:r>
              <a:rPr lang="tr-TR" dirty="0"/>
              <a:t>WHILE….</a:t>
            </a:r>
          </a:p>
          <a:p>
            <a:pPr lvl="0"/>
            <a:r>
              <a:rPr lang="tr-TR" dirty="0"/>
              <a:t>BREAK</a:t>
            </a:r>
          </a:p>
          <a:p>
            <a:pPr lvl="0"/>
            <a:r>
              <a:rPr lang="tr-TR" dirty="0"/>
              <a:t>CONTINUE</a:t>
            </a:r>
          </a:p>
          <a:p>
            <a:pPr lvl="0"/>
            <a:r>
              <a:rPr lang="tr-TR" dirty="0"/>
              <a:t>TRY …CATCH….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13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>
                <a:solidFill>
                  <a:srgbClr val="FF0000"/>
                </a:solidFill>
              </a:rPr>
              <a:t>Ürünler tablosunda </a:t>
            </a:r>
            <a:r>
              <a:rPr lang="tr-TR" dirty="0" err="1" smtClean="0">
                <a:solidFill>
                  <a:srgbClr val="FF0000"/>
                </a:solidFill>
              </a:rPr>
              <a:t>BirimdekiMiktar</a:t>
            </a:r>
            <a:r>
              <a:rPr lang="tr-TR" dirty="0" smtClean="0">
                <a:solidFill>
                  <a:srgbClr val="FF0000"/>
                </a:solidFill>
              </a:rPr>
              <a:t> alanında İçinde </a:t>
            </a:r>
            <a:r>
              <a:rPr lang="tr-TR" dirty="0" err="1" smtClean="0">
                <a:solidFill>
                  <a:srgbClr val="FF0000"/>
                </a:solidFill>
              </a:rPr>
              <a:t>bottle</a:t>
            </a:r>
            <a:r>
              <a:rPr lang="tr-TR" dirty="0" smtClean="0">
                <a:solidFill>
                  <a:srgbClr val="FF0000"/>
                </a:solidFill>
              </a:rPr>
              <a:t> kelimesi geçen kaç tane ürün bulunmaktadır (kategorisine göre )</a:t>
            </a:r>
          </a:p>
          <a:p>
            <a:r>
              <a:rPr lang="tr-TR" dirty="0"/>
              <a:t>SELECT  KategoriID, count(*) </a:t>
            </a:r>
          </a:p>
          <a:p>
            <a:r>
              <a:rPr lang="tr-TR" dirty="0"/>
              <a:t>     </a:t>
            </a:r>
          </a:p>
          <a:p>
            <a:r>
              <a:rPr lang="en-US" dirty="0"/>
              <a:t>  FROM [Urunler] WHERE [BirimdekiMiktar] LIKE '%bottle%' group by KategoriID 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23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Inner </a:t>
            </a:r>
            <a:r>
              <a:rPr lang="tr-TR" dirty="0" err="1" smtClean="0"/>
              <a:t>Join</a:t>
            </a:r>
            <a:r>
              <a:rPr lang="tr-TR" dirty="0" smtClean="0"/>
              <a:t> ve </a:t>
            </a:r>
            <a:r>
              <a:rPr lang="tr-TR" dirty="0" err="1" smtClean="0"/>
              <a:t>Count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Ürünler tablosunda </a:t>
            </a:r>
            <a:r>
              <a:rPr lang="tr-TR" dirty="0" err="1">
                <a:solidFill>
                  <a:srgbClr val="FF0000"/>
                </a:solidFill>
              </a:rPr>
              <a:t>BirimdekiMiktar</a:t>
            </a:r>
            <a:r>
              <a:rPr lang="tr-TR" dirty="0">
                <a:solidFill>
                  <a:srgbClr val="FF0000"/>
                </a:solidFill>
              </a:rPr>
              <a:t> alanında İçinde </a:t>
            </a:r>
            <a:r>
              <a:rPr lang="tr-TR" dirty="0" err="1">
                <a:solidFill>
                  <a:srgbClr val="FF0000"/>
                </a:solidFill>
              </a:rPr>
              <a:t>bottle</a:t>
            </a:r>
            <a:r>
              <a:rPr lang="tr-TR" dirty="0">
                <a:solidFill>
                  <a:srgbClr val="FF0000"/>
                </a:solidFill>
              </a:rPr>
              <a:t> kelimesi geçen kaç tane ürün bulunmaktadır (kategorisine </a:t>
            </a:r>
            <a:r>
              <a:rPr lang="tr-TR" dirty="0" smtClean="0">
                <a:solidFill>
                  <a:srgbClr val="FF0000"/>
                </a:solidFill>
              </a:rPr>
              <a:t>adı ile birlikte)</a:t>
            </a:r>
            <a:endParaRPr lang="tr-TR" dirty="0">
              <a:solidFill>
                <a:srgbClr val="FF0000"/>
              </a:solidFill>
            </a:endParaRPr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SELECT  </a:t>
            </a:r>
            <a:r>
              <a:rPr lang="tr-TR" dirty="0"/>
              <a:t>u.KategoriID,[KategoriAdi], count(*) </a:t>
            </a:r>
          </a:p>
          <a:p>
            <a:r>
              <a:rPr lang="tr-TR" dirty="0"/>
              <a:t>     </a:t>
            </a:r>
          </a:p>
          <a:p>
            <a:r>
              <a:rPr lang="tr-TR" dirty="0"/>
              <a:t>  FROM [Urunler] u  INNER JOIN  [Kategoriler] k ON k.[KategoriID]= u.[KategoriID]  WHERE [BirimdekiMiktar] LIKE '%bottle%' group by u.KategoriID,[KategoriAdi] 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00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T-SQL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Değişken tanımlama, döngü kurma, koşul tanımlamayı sağlayan basit bir programlama ortamıdır.</a:t>
            </a:r>
          </a:p>
          <a:p>
            <a:endParaRPr lang="tr-TR" dirty="0"/>
          </a:p>
          <a:p>
            <a:r>
              <a:rPr lang="tr-TR" dirty="0"/>
              <a:t>SQL </a:t>
            </a:r>
            <a:r>
              <a:rPr lang="tr-TR" dirty="0" err="1"/>
              <a:t>Serverde</a:t>
            </a:r>
            <a:r>
              <a:rPr lang="tr-TR" dirty="0"/>
              <a:t> global ve </a:t>
            </a:r>
            <a:r>
              <a:rPr lang="tr-TR" dirty="0" err="1"/>
              <a:t>local</a:t>
            </a:r>
            <a:r>
              <a:rPr lang="tr-TR" dirty="0"/>
              <a:t> diye 2 tür değişken vardır. </a:t>
            </a:r>
            <a:r>
              <a:rPr lang="tr-TR" dirty="0" err="1"/>
              <a:t>Local</a:t>
            </a:r>
            <a:r>
              <a:rPr lang="tr-TR" dirty="0"/>
              <a:t> değişkenler “@” ön eki alır, kullanıcı tarafından oluşturulur. Global değişkenler “@@” ön eki alır, SQL Server tarafından tanımlanmıştır, kullanıcı tarafından oluşturulmazlar.</a:t>
            </a:r>
            <a:endParaRPr lang="tr-TR" dirty="0" smtClean="0"/>
          </a:p>
          <a:p>
            <a:r>
              <a:rPr lang="tr-TR" dirty="0" smtClean="0"/>
              <a:t>Değişken tanımlamak için:</a:t>
            </a:r>
          </a:p>
          <a:p>
            <a:r>
              <a:rPr lang="tr-TR" dirty="0" smtClean="0"/>
              <a:t>DECLARE @</a:t>
            </a:r>
            <a:r>
              <a:rPr lang="tr-TR" dirty="0" err="1" smtClean="0"/>
              <a:t>degisken</a:t>
            </a:r>
            <a:r>
              <a:rPr lang="tr-TR" dirty="0" smtClean="0"/>
              <a:t>_adi </a:t>
            </a:r>
            <a:r>
              <a:rPr lang="tr-TR" dirty="0" err="1" smtClean="0"/>
              <a:t>veritipi</a:t>
            </a:r>
            <a:r>
              <a:rPr lang="tr-TR" dirty="0" smtClean="0"/>
              <a:t>(boyut)</a:t>
            </a:r>
          </a:p>
          <a:p>
            <a:r>
              <a:rPr lang="tr-TR" dirty="0" smtClean="0"/>
              <a:t>DECLARE @</a:t>
            </a:r>
            <a:r>
              <a:rPr lang="tr-TR" dirty="0" err="1" smtClean="0"/>
              <a:t>enpahali</a:t>
            </a:r>
            <a:r>
              <a:rPr lang="tr-TR" dirty="0" smtClean="0"/>
              <a:t>_Urun VARCHAR(100)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EAB435-6303-4A51-836A-8AAEFFED10C2}" type="slidenum">
              <a:rPr lang="tr-TR" altLang="en-US" smtClean="0"/>
              <a:pPr>
                <a:defRPr/>
              </a:pPr>
              <a:t>5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4843877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Değişken Tanımlama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Sql server’da değişken isimlerinin başında @ sembolü bulunur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dirty="0"/>
              <a:t>@ad, @soyad, @tarih  değişken isimlerine birer örnektir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dirty="0"/>
              <a:t>DECLARE deyimi ile değişken tanımlanır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dirty="0"/>
              <a:t>DECLARE @degisken_ismi veritipi, </a:t>
            </a:r>
            <a:r>
              <a:rPr lang="tr-TR" dirty="0" smtClean="0"/>
              <a:t>…..</a:t>
            </a:r>
            <a:endParaRPr lang="tr-TR" dirty="0"/>
          </a:p>
          <a:p>
            <a:r>
              <a:rPr lang="tr-TR" dirty="0"/>
              <a:t>DECLARE @ad varchar(20), @sayi int, @tarih datetime</a:t>
            </a:r>
          </a:p>
          <a:p>
            <a:r>
              <a:rPr lang="tr-TR" dirty="0"/>
              <a:t> 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0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Değişkenlere değer atama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268760"/>
            <a:ext cx="8532440" cy="4752528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İki şekilde yapılır.</a:t>
            </a:r>
          </a:p>
          <a:p>
            <a:pPr lvl="0"/>
            <a:r>
              <a:rPr lang="tr-TR" dirty="0"/>
              <a:t>select deyimini kullanarak</a:t>
            </a:r>
          </a:p>
          <a:p>
            <a:pPr lvl="0"/>
            <a:r>
              <a:rPr lang="tr-TR" dirty="0"/>
              <a:t>set deyimini </a:t>
            </a:r>
            <a:r>
              <a:rPr lang="tr-TR" dirty="0" smtClean="0"/>
              <a:t>kullanarak</a:t>
            </a:r>
            <a:endParaRPr lang="tr-TR" dirty="0"/>
          </a:p>
          <a:p>
            <a:r>
              <a:rPr lang="tr-TR" dirty="0">
                <a:solidFill>
                  <a:srgbClr val="FF0000"/>
                </a:solidFill>
              </a:rPr>
              <a:t>Select deyimi ile atama</a:t>
            </a:r>
          </a:p>
          <a:p>
            <a:r>
              <a:rPr lang="tr-TR" dirty="0"/>
              <a:t> </a:t>
            </a:r>
            <a:r>
              <a:rPr lang="tr-TR" dirty="0"/>
              <a:t>declare</a:t>
            </a:r>
            <a:r>
              <a:rPr lang="tr-TR" b="1" dirty="0"/>
              <a:t> @sayi int,@ad varchar(10)</a:t>
            </a:r>
            <a:endParaRPr lang="tr-TR" dirty="0"/>
          </a:p>
          <a:p>
            <a:r>
              <a:rPr lang="tr-TR" dirty="0"/>
              <a:t>SELECT @ad</a:t>
            </a:r>
            <a:r>
              <a:rPr lang="tr-TR" dirty="0" smtClean="0"/>
              <a:t>=</a:t>
            </a:r>
            <a:r>
              <a:rPr lang="tr-TR" dirty="0"/>
              <a:t> </a:t>
            </a:r>
            <a:r>
              <a:rPr lang="tr-TR" dirty="0" smtClean="0"/>
              <a:t>‘Buket’, </a:t>
            </a:r>
            <a:r>
              <a:rPr lang="tr-TR" dirty="0"/>
              <a:t>@</a:t>
            </a:r>
            <a:r>
              <a:rPr lang="tr-TR" dirty="0" err="1"/>
              <a:t>sayi</a:t>
            </a:r>
            <a:r>
              <a:rPr lang="tr-TR" dirty="0"/>
              <a:t>=25  </a:t>
            </a:r>
            <a:r>
              <a:rPr lang="tr-TR" dirty="0" smtClean="0"/>
              <a:t>   -- </a:t>
            </a:r>
            <a:r>
              <a:rPr lang="tr-TR" dirty="0"/>
              <a:t>geçerli bir </a:t>
            </a:r>
            <a:r>
              <a:rPr lang="tr-TR" dirty="0" smtClean="0"/>
              <a:t>atama</a:t>
            </a:r>
          </a:p>
          <a:p>
            <a:r>
              <a:rPr lang="tr-TR" dirty="0"/>
              <a:t>print</a:t>
            </a:r>
            <a:r>
              <a:rPr lang="tr-TR" b="1" dirty="0"/>
              <a:t> @ad</a:t>
            </a:r>
          </a:p>
          <a:p>
            <a:r>
              <a:rPr lang="tr-TR" dirty="0"/>
              <a:t>print</a:t>
            </a:r>
            <a:r>
              <a:rPr lang="tr-TR" b="1" dirty="0"/>
              <a:t> @sayi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b="1" dirty="0">
                <a:solidFill>
                  <a:srgbClr val="FF0000"/>
                </a:solidFill>
              </a:rPr>
              <a:t>Set deyimi ile atama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SET @ad</a:t>
            </a:r>
            <a:r>
              <a:rPr lang="tr-TR" dirty="0" smtClean="0"/>
              <a:t>=‘Buket’ </a:t>
            </a:r>
            <a:endParaRPr lang="tr-TR" dirty="0"/>
          </a:p>
          <a:p>
            <a:r>
              <a:rPr lang="tr-TR" dirty="0"/>
              <a:t>SET @</a:t>
            </a:r>
            <a:r>
              <a:rPr lang="tr-TR" dirty="0" err="1"/>
              <a:t>sayi</a:t>
            </a:r>
            <a:r>
              <a:rPr lang="tr-TR" dirty="0"/>
              <a:t>=25  </a:t>
            </a:r>
            <a:r>
              <a:rPr lang="tr-TR" dirty="0" smtClean="0"/>
              <a:t> - </a:t>
            </a:r>
            <a:r>
              <a:rPr lang="tr-TR" dirty="0"/>
              <a:t>doğru </a:t>
            </a:r>
            <a:r>
              <a:rPr lang="tr-TR" dirty="0" smtClean="0"/>
              <a:t>atama</a:t>
            </a:r>
          </a:p>
          <a:p>
            <a:r>
              <a:rPr lang="tr-TR" dirty="0"/>
              <a:t>SET @ad</a:t>
            </a:r>
            <a:r>
              <a:rPr lang="tr-TR" dirty="0" smtClean="0"/>
              <a:t>=’buket’, </a:t>
            </a:r>
            <a:r>
              <a:rPr lang="tr-TR" dirty="0"/>
              <a:t>@</a:t>
            </a:r>
            <a:r>
              <a:rPr lang="tr-TR" dirty="0" err="1"/>
              <a:t>sayi</a:t>
            </a:r>
            <a:r>
              <a:rPr lang="tr-TR" dirty="0"/>
              <a:t>=25   -- Yanlış bir atama 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22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Print deyimi ile yazı yazdırılabilir.</a:t>
            </a:r>
            <a:br>
              <a:rPr lang="tr-TR" dirty="0"/>
            </a:br>
            <a:endParaRPr lang="tr-TR" dirty="0" smtClean="0"/>
          </a:p>
        </p:txBody>
      </p:sp>
      <p:sp>
        <p:nvSpPr>
          <p:cNvPr id="15053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declare</a:t>
            </a:r>
            <a:r>
              <a:rPr lang="tr-TR" dirty="0" smtClean="0"/>
              <a:t> @sayı </a:t>
            </a:r>
            <a:r>
              <a:rPr lang="tr-TR" dirty="0" err="1" smtClean="0"/>
              <a:t>int</a:t>
            </a:r>
            <a:endParaRPr lang="tr-TR" dirty="0" smtClean="0"/>
          </a:p>
          <a:p>
            <a:r>
              <a:rPr lang="tr-TR" dirty="0" err="1" smtClean="0"/>
              <a:t>print</a:t>
            </a:r>
            <a:r>
              <a:rPr lang="tr-TR" dirty="0" smtClean="0"/>
              <a:t> '</a:t>
            </a:r>
            <a:r>
              <a:rPr lang="tr-TR" dirty="0" err="1" smtClean="0"/>
              <a:t>deger</a:t>
            </a:r>
            <a:r>
              <a:rPr lang="tr-TR" dirty="0" smtClean="0"/>
              <a:t> '</a:t>
            </a:r>
          </a:p>
          <a:p>
            <a:r>
              <a:rPr lang="tr-TR" dirty="0" smtClean="0"/>
              <a:t>set @sayı=233</a:t>
            </a:r>
          </a:p>
          <a:p>
            <a:r>
              <a:rPr lang="tr-TR" dirty="0" err="1" smtClean="0"/>
              <a:t>print</a:t>
            </a:r>
            <a:r>
              <a:rPr lang="tr-TR" dirty="0" smtClean="0"/>
              <a:t> @sayı</a:t>
            </a:r>
          </a:p>
          <a:p>
            <a:r>
              <a:rPr lang="tr-TR" dirty="0" smtClean="0"/>
              <a:t>--------------------------------------</a:t>
            </a:r>
          </a:p>
          <a:p>
            <a:r>
              <a:rPr lang="tr-TR" dirty="0" err="1" smtClean="0"/>
              <a:t>declare</a:t>
            </a:r>
            <a:r>
              <a:rPr lang="tr-TR" dirty="0" smtClean="0"/>
              <a:t> @sayı </a:t>
            </a:r>
            <a:r>
              <a:rPr lang="tr-TR" dirty="0" err="1" smtClean="0"/>
              <a:t>int</a:t>
            </a:r>
            <a:endParaRPr lang="tr-TR" dirty="0" smtClean="0"/>
          </a:p>
          <a:p>
            <a:r>
              <a:rPr lang="tr-TR" dirty="0" smtClean="0"/>
              <a:t>set @sayı=233</a:t>
            </a:r>
          </a:p>
          <a:p>
            <a:r>
              <a:rPr lang="tr-TR" dirty="0" err="1" smtClean="0"/>
              <a:t>print</a:t>
            </a:r>
            <a:r>
              <a:rPr lang="tr-TR" dirty="0" smtClean="0"/>
              <a:t> '</a:t>
            </a:r>
            <a:r>
              <a:rPr lang="tr-TR" dirty="0" err="1" smtClean="0"/>
              <a:t>deger</a:t>
            </a:r>
            <a:r>
              <a:rPr lang="tr-TR" dirty="0" smtClean="0"/>
              <a:t> = '+ </a:t>
            </a:r>
            <a:r>
              <a:rPr lang="tr-TR" dirty="0" err="1" smtClean="0"/>
              <a:t>convert</a:t>
            </a:r>
            <a:r>
              <a:rPr lang="tr-TR" dirty="0" smtClean="0"/>
              <a:t>(</a:t>
            </a:r>
            <a:r>
              <a:rPr lang="tr-TR" dirty="0" err="1" smtClean="0"/>
              <a:t>varchar</a:t>
            </a:r>
            <a:r>
              <a:rPr lang="tr-TR" dirty="0" smtClean="0"/>
              <a:t>(5), @sayı)</a:t>
            </a:r>
          </a:p>
          <a:p>
            <a:endParaRPr lang="tr-TR" dirty="0" smtClean="0"/>
          </a:p>
        </p:txBody>
      </p:sp>
      <p:sp>
        <p:nvSpPr>
          <p:cNvPr id="150532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37D9DE-BB2D-4126-A07C-6C98C01AEE12}" type="slidenum">
              <a:rPr lang="tr-TR" altLang="en-US" smtClean="0"/>
              <a:pPr/>
              <a:t>8</a:t>
            </a:fld>
            <a:endParaRPr lang="tr-TR" altLang="en-US" smtClean="0"/>
          </a:p>
        </p:txBody>
      </p:sp>
    </p:spTree>
    <p:extLst>
      <p:ext uri="{BB962C8B-B14F-4D97-AF65-F5344CB8AC3E}">
        <p14:creationId xmlns:p14="http://schemas.microsoft.com/office/powerpoint/2010/main" val="12688761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Go</a:t>
            </a:r>
            <a:r>
              <a:rPr lang="tr-TR" dirty="0" smtClean="0"/>
              <a:t> deyimi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2500" dirty="0"/>
              <a:t>GO </a:t>
            </a:r>
            <a:r>
              <a:rPr lang="tr-TR" sz="2500" dirty="0" smtClean="0"/>
              <a:t>tam olarak bir komut değil </a:t>
            </a:r>
            <a:r>
              <a:rPr lang="tr-TR" sz="2500" dirty="0" err="1" smtClean="0"/>
              <a:t>batch</a:t>
            </a:r>
            <a:r>
              <a:rPr lang="tr-TR" sz="2500" dirty="0" smtClean="0"/>
              <a:t> ayırma operatörüdür </a:t>
            </a:r>
            <a:endParaRPr lang="tr-TR" sz="2500" dirty="0"/>
          </a:p>
          <a:p>
            <a:r>
              <a:rPr lang="tr-TR" sz="2500" dirty="0" err="1" smtClean="0"/>
              <a:t>Go</a:t>
            </a:r>
            <a:r>
              <a:rPr lang="tr-TR" sz="2500" dirty="0" smtClean="0"/>
              <a:t> ile ayrılan komutlar </a:t>
            </a:r>
            <a:r>
              <a:rPr lang="tr-TR" sz="2500" dirty="0" err="1" smtClean="0"/>
              <a:t>client</a:t>
            </a:r>
            <a:r>
              <a:rPr lang="tr-TR" sz="2500" dirty="0" smtClean="0"/>
              <a:t> tarafından servera gönderilir ve sonucu beklenir.</a:t>
            </a:r>
          </a:p>
          <a:p>
            <a:r>
              <a:rPr lang="tr-TR" sz="2500" dirty="0"/>
              <a:t>Bir batch, bir arada bulunan bir dizi sql deyimidir.</a:t>
            </a:r>
          </a:p>
          <a:p>
            <a:r>
              <a:rPr lang="tr-TR" sz="2500" dirty="0"/>
              <a:t>Batch ayıracı GO deyimidir.</a:t>
            </a:r>
          </a:p>
          <a:p>
            <a:r>
              <a:rPr lang="tr-TR" dirty="0"/>
              <a:t> </a:t>
            </a:r>
          </a:p>
          <a:p>
            <a:pPr lvl="1"/>
            <a:r>
              <a:rPr lang="tr-TR" dirty="0"/>
              <a:t>SELECT ….</a:t>
            </a:r>
          </a:p>
          <a:p>
            <a:pPr lvl="1"/>
            <a:r>
              <a:rPr lang="tr-TR" dirty="0"/>
              <a:t>……</a:t>
            </a:r>
          </a:p>
          <a:p>
            <a:pPr lvl="1"/>
            <a:r>
              <a:rPr lang="tr-TR" dirty="0"/>
              <a:t>UPDATE …</a:t>
            </a:r>
          </a:p>
          <a:p>
            <a:pPr lvl="1"/>
            <a:r>
              <a:rPr lang="tr-TR" dirty="0"/>
              <a:t>…..</a:t>
            </a:r>
          </a:p>
          <a:p>
            <a:pPr lvl="1"/>
            <a:r>
              <a:rPr lang="tr-TR" dirty="0"/>
              <a:t>GO</a:t>
            </a:r>
          </a:p>
          <a:p>
            <a:pPr lvl="1"/>
            <a:r>
              <a:rPr lang="tr-TR" dirty="0"/>
              <a:t>…..</a:t>
            </a:r>
          </a:p>
          <a:p>
            <a:pPr lvl="1"/>
            <a:r>
              <a:rPr lang="tr-TR" dirty="0" smtClean="0"/>
              <a:t>….</a:t>
            </a:r>
            <a:endParaRPr lang="tr-TR" dirty="0"/>
          </a:p>
          <a:p>
            <a:pPr lvl="1"/>
            <a:r>
              <a:rPr lang="tr-TR" dirty="0"/>
              <a:t>GO</a:t>
            </a:r>
          </a:p>
          <a:p>
            <a:pPr lvl="1"/>
            <a:r>
              <a:rPr lang="tr-TR" dirty="0"/>
              <a:t>….</a:t>
            </a:r>
          </a:p>
          <a:p>
            <a:pPr lvl="1"/>
            <a:r>
              <a:rPr lang="tr-TR" dirty="0"/>
              <a:t>GO</a:t>
            </a:r>
          </a:p>
          <a:p>
            <a:endParaRPr lang="tr-TR" dirty="0" smtClean="0"/>
          </a:p>
          <a:p>
            <a:r>
              <a:rPr lang="tr-TR" sz="2200" dirty="0" smtClean="0"/>
              <a:t>"</a:t>
            </a:r>
            <a:r>
              <a:rPr lang="tr-TR" sz="2500" dirty="0"/>
              <a:t>GO" </a:t>
            </a:r>
            <a:r>
              <a:rPr lang="tr-TR" sz="2500" dirty="0" err="1" smtClean="0"/>
              <a:t>veritabanına</a:t>
            </a:r>
            <a:r>
              <a:rPr lang="tr-TR" sz="2500" dirty="0" smtClean="0"/>
              <a:t> </a:t>
            </a:r>
            <a:r>
              <a:rPr lang="tr-TR" sz="2500" dirty="0"/>
              <a:t>sorgu göndermek için kullanılan bir istemci uygulamasında bir toplu </a:t>
            </a:r>
            <a:r>
              <a:rPr lang="tr-TR" sz="2500" dirty="0" smtClean="0"/>
              <a:t>ayırıcıdır</a:t>
            </a:r>
            <a:r>
              <a:rPr lang="tr-TR" sz="2200" dirty="0" smtClean="0"/>
              <a:t>. </a:t>
            </a:r>
            <a:endParaRPr lang="tr-TR" sz="2200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© Marmara Üniversitesi Uzaktan Eğitim Uygulama ve Araştırma Merkezi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A703F-5BE9-489E-8C60-8A91ACC9E5BC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96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1&quot;/&gt;&lt;/TableIndex&gt;&lt;/ShapeTextInfo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1&quot;/&gt;&lt;/TableIndex&gt;&lt;/ShapeTextInfo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47&quot;/&gt;&lt;lineCharCount val=&quot;13&quot;/&gt;&lt;lineCharCount val=&quot;13&quot;/&gt;&lt;lineCharCount val=&quot;15&quot;/&gt;&lt;lineCharCount val=&quot;13&quot;/&gt;&lt;/TableIndex&gt;&lt;/ShapeTextInfo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36&quot;/&gt;&lt;lineCharCount val=&quot;29&quot;/&gt;&lt;/TableIndex&gt;&lt;/ShapeTextInfo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1&quot;/&gt;&lt;/TableIndex&gt;&lt;/ShapeTextInfo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36&quot;/&gt;&lt;lineCharCount val=&quot;29&quot;/&gt;&lt;/TableIndex&gt;&lt;/ShapeTextInfo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47&quot;/&gt;&lt;lineCharCount val=&quot;13&quot;/&gt;&lt;lineCharCount val=&quot;13&quot;/&gt;&lt;lineCharCount val=&quot;15&quot;/&gt;&lt;lineCharCount val=&quot;13&quot;/&gt;&lt;/TableIndex&gt;&lt;/ShapeTextInfo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8&quot;/&gt;&lt;lineCharCount val=&quot;7&quot;/&gt;&lt;/TableIndex&gt;&lt;/ShapeTextInfo&gt;"/>
  <p:tag name="PRESENTER_SHAPEINFO" val="&lt;ThreeDShapeInfo&gt;&lt;uuid val=&quot;{D014E909-E8A2-45B3-A1D2-F5669A8C6DF5}&quot;/&gt;&lt;isInvalidForFieldText val=&quot;0&quot;/&gt;&lt;Image&gt;&lt;filename val=&quot;C:\Users\SAITIC~1\AppData\Local\Temp\PR\data\asimages\{D014E909-E8A2-45B3-A1D2-F5669A8C6DF5}_1.png&quot;/&gt;&lt;left val=&quot;16&quot;/&gt;&lt;top val=&quot;44&quot;/&gt;&lt;width val=&quot;696&quot;/&gt;&lt;height val=&quot;446&quot;/&gt;&lt;hasText val=&quot;1&quot;/&gt;&lt;/Image&gt;&lt;/ThreeDShapeInfo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36&quot;/&gt;&lt;lineCharCount val=&quot;29&quot;/&gt;&lt;/TableIndex&gt;&lt;/ShapeText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1&quot;/&gt;&lt;/TableIndex&gt;&lt;/ShapeText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40&quot;/&gt;&lt;lineCharCount val=&quot;8&quot;/&gt;&lt;/TableIndex&gt;&lt;/ShapeText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36&quot;/&gt;&lt;lineCharCount val=&quot;29&quot;/&gt;&lt;/TableIndex&gt;&lt;/ShapeTextInfo&gt;"/>
</p:tagLst>
</file>

<file path=ppt/theme/theme1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11814</TotalTime>
  <Words>1100</Words>
  <Application>Microsoft Office PowerPoint</Application>
  <PresentationFormat>Ekran Gösterisi (4:3)</PresentationFormat>
  <Paragraphs>226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27" baseType="lpstr">
      <vt:lpstr>1_Ofis Teması</vt:lpstr>
      <vt:lpstr>PowerPoint Sunusu</vt:lpstr>
      <vt:lpstr>GEÇEN DERSLERDE NELER ÖĞRENDİK? </vt:lpstr>
      <vt:lpstr>ÖRNEK</vt:lpstr>
      <vt:lpstr>Inner Join ve Count </vt:lpstr>
      <vt:lpstr>T-SQL</vt:lpstr>
      <vt:lpstr>Değişken Tanımlama</vt:lpstr>
      <vt:lpstr>Değişkenlere değer atama </vt:lpstr>
      <vt:lpstr>Print deyimi ile yazı yazdırılabilir. </vt:lpstr>
      <vt:lpstr>Go deyimi</vt:lpstr>
      <vt:lpstr>GO</vt:lpstr>
      <vt:lpstr>GO</vt:lpstr>
      <vt:lpstr>Server değişkeni örnekleri</vt:lpstr>
      <vt:lpstr>PowerPoint Sunusu</vt:lpstr>
      <vt:lpstr>PowerPoint Sunusu</vt:lpstr>
      <vt:lpstr>uniqueidentifier  </vt:lpstr>
      <vt:lpstr>uniqueidentifier</vt:lpstr>
      <vt:lpstr>PowerPoint Sunusu</vt:lpstr>
      <vt:lpstr>Örnek </vt:lpstr>
      <vt:lpstr>SİSTEM VERİTABANLARI</vt:lpstr>
      <vt:lpstr>PowerPoint Sunusu</vt:lpstr>
      <vt:lpstr>sysobjects</vt:lpstr>
      <vt:lpstr>PowerPoint Sunusu</vt:lpstr>
      <vt:lpstr>PowerPoint Sunusu</vt:lpstr>
      <vt:lpstr>PowerPoint Sunusu</vt:lpstr>
      <vt:lpstr>Uygulama</vt:lpstr>
      <vt:lpstr>Haftaya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Buket Doğan</dc:creator>
  <cp:lastModifiedBy>PC</cp:lastModifiedBy>
  <cp:revision>145</cp:revision>
  <dcterms:created xsi:type="dcterms:W3CDTF">2016-09-21T09:12:17Z</dcterms:created>
  <dcterms:modified xsi:type="dcterms:W3CDTF">2016-10-18T08:28:25Z</dcterms:modified>
</cp:coreProperties>
</file>