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1" r:id="rId3"/>
    <p:sldId id="352" r:id="rId4"/>
    <p:sldId id="353" r:id="rId5"/>
    <p:sldId id="355" r:id="rId6"/>
    <p:sldId id="356" r:id="rId7"/>
    <p:sldId id="357" r:id="rId8"/>
    <p:sldId id="358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59" r:id="rId20"/>
    <p:sldId id="363" r:id="rId21"/>
    <p:sldId id="360" r:id="rId22"/>
    <p:sldId id="362" r:id="rId23"/>
    <p:sldId id="364" r:id="rId24"/>
    <p:sldId id="365" r:id="rId25"/>
    <p:sldId id="366" r:id="rId26"/>
    <p:sldId id="361" r:id="rId27"/>
    <p:sldId id="377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22FEB59-E283-4A04-BAAC-6785E3BECC62}">
          <p14:sldIdLst>
            <p14:sldId id="257"/>
            <p14:sldId id="351"/>
            <p14:sldId id="352"/>
            <p14:sldId id="353"/>
            <p14:sldId id="355"/>
            <p14:sldId id="356"/>
            <p14:sldId id="357"/>
            <p14:sldId id="358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59"/>
            <p14:sldId id="363"/>
            <p14:sldId id="360"/>
            <p14:sldId id="362"/>
            <p14:sldId id="364"/>
            <p14:sldId id="365"/>
            <p14:sldId id="366"/>
            <p14:sldId id="361"/>
            <p14:sldId id="3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08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D88CD15-CC14-4381-A879-D982698EF8B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3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3527-9C8E-4ED7-B498-5CEC08A67DC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73F0-439C-4B74-97C3-0E9D1AC3C9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8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DF5-D48C-4325-8905-A1FA22AB1E2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>
            <a:lvl1pPr>
              <a:defRPr lang="tr-TR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  <a:prstGeom prst="roundRect">
            <a:avLst>
              <a:gd name="adj" fmla="val 5892"/>
            </a:avLst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 marL="342900" indent="-342900" algn="just">
              <a:buFont typeface="Arial" panose="020B0604020202020204" pitchFamily="34" charset="0"/>
              <a:buChar char="•"/>
              <a:defRPr lang="tr-TR" sz="2000" b="0" dirty="0" smtClean="0">
                <a:solidFill>
                  <a:schemeClr val="tx1"/>
                </a:solidFill>
              </a:defRPr>
            </a:lvl1pPr>
            <a:lvl2pPr>
              <a:defRPr lang="tr-TR" dirty="0" smtClean="0"/>
            </a:lvl2pPr>
            <a:lvl3pPr>
              <a:defRPr lang="tr-TR" dirty="0" smtClean="0"/>
            </a:lvl3pPr>
            <a:lvl4pPr>
              <a:defRPr lang="tr-TR" dirty="0" smtClean="0"/>
            </a:lvl4pPr>
            <a:lvl5pPr>
              <a:defRPr lang="tr-TR" dirty="0"/>
            </a:lvl5pPr>
          </a:lstStyle>
          <a:p>
            <a:pPr marL="0" lvl="0" algn="ctr">
              <a:spcBef>
                <a:spcPct val="0"/>
              </a:spcBef>
            </a:pPr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34D9283-10AF-4FF6-BC68-2674CB328D2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4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E821-5EF2-44E8-9DCD-05E35C348EE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9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8690-D709-4FD2-AC8C-E2CEB230865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2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B0B1-EDDA-46BE-B4A4-D0F73B5C589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FCBC129-AC7E-48C6-B30F-13E2C91AB5A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4CA0-38A5-4D90-96B4-EAC32638DB7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0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545D-8B18-4647-9AE5-2F6AAF7A8F8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9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F6D4-AE9B-4A06-8AEA-EEB873A58E1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6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29CB-97ED-4942-82AE-F109AFDC33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.igmhb.com/click?v=VFI6MTI3MzIxOjIxOTIyOnZpZXc6YzQyYWVlNTNjMWEzNjI4NmViOTA2MDc0ZGRkNGZiODc6ei0yNDQ5LTg3OTczNzc2Ond3dy5haG1ldGtheW1hei5jb206MzcxMDkxOjA6ZjgxZDRhMTkyNThlNGU4ZDhmZTRhMTUxNGM4NDI3MmE6MTpkYXRhX3NzLDgyNHgxNTM2O2RhdGFfcmMsMTtkYXRhX2ZiLG5vOzo0NDA0OTQ4Ojo6MC4wMQ&amp;subid=g-87973776-aaa7616380904d46ab8fbcfc80d38f21-&amp;data_ss=824x1536&amp;data_rc=1&amp;data_fb=no&amp;data_tagname=A&amp;data_ct=link_only&amp;data_clickel=link&amp;data_sid=ce2c6c60f3167ffdabc3f8f81299c60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>
            <p:custDataLst>
              <p:tags r:id="rId1"/>
            </p:custDataLst>
          </p:nvPr>
        </p:nvSpPr>
        <p:spPr>
          <a:xfrm>
            <a:off x="395536" y="461816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Trebuchet MS" pitchFamily="34" charset="0"/>
              </a:rPr>
              <a:t>HAFTA </a:t>
            </a:r>
            <a:r>
              <a:rPr lang="tr-TR" sz="3600" dirty="0" smtClean="0">
                <a:solidFill>
                  <a:srgbClr val="FF0000"/>
                </a:solidFill>
                <a:latin typeface="Trebuchet MS" pitchFamily="34" charset="0"/>
              </a:rPr>
              <a:t>6</a:t>
            </a:r>
            <a:endParaRPr lang="tr-TR" sz="3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219A703F-5BE9-489E-8C60-8A91ACC9E5BC}" type="slidenum">
              <a:rPr lang="tr-TR" smtClean="0">
                <a:solidFill>
                  <a:srgbClr val="1F497D">
                    <a:lumMod val="75000"/>
                  </a:srgbClr>
                </a:solidFill>
              </a:rPr>
              <a:pPr/>
              <a:t>1</a:t>
            </a:fld>
            <a:endParaRPr lang="tr-TR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907704" y="6525344"/>
            <a:ext cx="5408240" cy="365125"/>
          </a:xfrm>
        </p:spPr>
        <p:txBody>
          <a:bodyPr/>
          <a:lstStyle/>
          <a:p>
            <a:r>
              <a:rPr lang="tr-TR" sz="1050" dirty="0" smtClean="0">
                <a:solidFill>
                  <a:srgbClr val="1F497D">
                    <a:lumMod val="75000"/>
                  </a:srgbClr>
                </a:solidFill>
              </a:rPr>
              <a:t>© Marmara Üniversitesi Uzaktan Eğitim Uygulama ve Araştırma Merkezi</a:t>
            </a:r>
            <a:endParaRPr lang="tr-TR" sz="105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tr-TR" dirty="0" smtClean="0"/>
              <a:t>CASE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CASE </a:t>
            </a:r>
            <a:r>
              <a:rPr lang="tr-TR" i="1" dirty="0" smtClean="0"/>
              <a:t>kontrol edilecek değer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WHEN </a:t>
            </a:r>
            <a:r>
              <a:rPr lang="tr-TR" i="1" dirty="0" smtClean="0"/>
              <a:t>aldığı değer 1 </a:t>
            </a:r>
            <a:r>
              <a:rPr lang="en-US" dirty="0" smtClean="0"/>
              <a:t>THEN </a:t>
            </a:r>
            <a:r>
              <a:rPr lang="tr-TR" i="1" dirty="0" smtClean="0"/>
              <a:t>değer1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[WHEN </a:t>
            </a:r>
            <a:r>
              <a:rPr lang="tr-TR" i="1" dirty="0" smtClean="0"/>
              <a:t>aldığı değer2 </a:t>
            </a:r>
            <a:r>
              <a:rPr lang="en-US" dirty="0" smtClean="0"/>
              <a:t>THEN </a:t>
            </a:r>
            <a:r>
              <a:rPr lang="tr-TR" i="1" dirty="0" smtClean="0"/>
              <a:t>değer2</a:t>
            </a:r>
            <a:r>
              <a:rPr lang="en-US" dirty="0" smtClean="0"/>
              <a:t>] </a:t>
            </a:r>
            <a:br>
              <a:rPr lang="en-US" dirty="0" smtClean="0"/>
            </a:br>
            <a:r>
              <a:rPr lang="en-US" dirty="0" smtClean="0"/>
              <a:t>	[ELSE </a:t>
            </a:r>
            <a:r>
              <a:rPr lang="tr-TR" i="1" dirty="0" smtClean="0"/>
              <a:t>değer_n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END </a:t>
            </a:r>
            <a:endParaRPr lang="tr-TR" dirty="0" smtClean="0"/>
          </a:p>
          <a:p>
            <a:pPr algn="l"/>
            <a:endParaRPr lang="tr-TR" dirty="0" smtClean="0"/>
          </a:p>
          <a:p>
            <a:pPr algn="l"/>
            <a:r>
              <a:rPr lang="en-US" dirty="0" smtClean="0"/>
              <a:t>CASE</a:t>
            </a:r>
            <a:br>
              <a:rPr lang="en-US" dirty="0" smtClean="0"/>
            </a:br>
            <a:r>
              <a:rPr lang="en-US" dirty="0" smtClean="0"/>
              <a:t>	WHEN </a:t>
            </a:r>
            <a:r>
              <a:rPr lang="tr-TR" i="1" dirty="0" smtClean="0"/>
              <a:t>karşılaştırma işlemi1 </a:t>
            </a:r>
            <a:r>
              <a:rPr lang="en-US" dirty="0" smtClean="0"/>
              <a:t> THEN </a:t>
            </a:r>
            <a:r>
              <a:rPr lang="tr-TR" i="1" dirty="0" smtClean="0"/>
              <a:t>değer1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[WHEN </a:t>
            </a:r>
            <a:r>
              <a:rPr lang="tr-TR" i="1" dirty="0" smtClean="0"/>
              <a:t>karşılaştırma işlemi2</a:t>
            </a:r>
            <a:r>
              <a:rPr lang="en-US" dirty="0" smtClean="0"/>
              <a:t> THEN </a:t>
            </a:r>
            <a:r>
              <a:rPr lang="tr-TR" dirty="0" smtClean="0"/>
              <a:t>değer2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[ELSE </a:t>
            </a:r>
            <a:r>
              <a:rPr lang="tr-TR" i="1" dirty="0" smtClean="0"/>
              <a:t>değer_n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smtClean="0"/>
              <a:t>END </a:t>
            </a:r>
          </a:p>
          <a:p>
            <a:pPr algn="l"/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AB435-6303-4A51-836A-8AAEFFED10C2}" type="slidenum">
              <a:rPr lang="tr-TR" altLang="en-US" smtClean="0"/>
              <a:pPr>
                <a:defRPr/>
              </a:pPr>
              <a:t>10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9828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USE </a:t>
            </a:r>
            <a:r>
              <a:rPr lang="tr-TR" dirty="0"/>
              <a:t>northwind</a:t>
            </a:r>
          </a:p>
          <a:p>
            <a:r>
              <a:rPr lang="tr-TR" dirty="0"/>
              <a:t>SELECT HedefStokDuzeyi,</a:t>
            </a:r>
          </a:p>
          <a:p>
            <a:r>
              <a:rPr lang="tr-TR" dirty="0"/>
              <a:t>sonuc =</a:t>
            </a:r>
          </a:p>
          <a:p>
            <a:r>
              <a:rPr lang="tr-TR" dirty="0"/>
              <a:t>CASE WHEN  (HedefStokDuzeyi&lt;40) THEN 'SİPARİŞ VERİNİZ'</a:t>
            </a:r>
          </a:p>
          <a:p>
            <a:r>
              <a:rPr lang="tr-TR" dirty="0"/>
              <a:t>ELSE 'YETERLİ STOK VAR'</a:t>
            </a:r>
          </a:p>
          <a:p>
            <a:r>
              <a:rPr lang="tr-TR" dirty="0"/>
              <a:t>END</a:t>
            </a:r>
          </a:p>
          <a:p>
            <a:r>
              <a:rPr lang="tr-TR" dirty="0"/>
              <a:t>FROM </a:t>
            </a:r>
            <a:r>
              <a:rPr lang="tr-TR" dirty="0" err="1" smtClean="0"/>
              <a:t>Urunler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1400" dirty="0"/>
              <a:t>USE northwind</a:t>
            </a:r>
          </a:p>
          <a:p>
            <a:r>
              <a:rPr lang="tr-TR" sz="1400" dirty="0"/>
              <a:t>SELECT HedefStokDuzeyi,</a:t>
            </a:r>
          </a:p>
          <a:p>
            <a:endParaRPr lang="tr-TR" sz="1400" dirty="0"/>
          </a:p>
          <a:p>
            <a:r>
              <a:rPr lang="tr-TR" sz="1400" dirty="0"/>
              <a:t>CASE WHEN  (HedefStokDuzeyi&lt;40) THEN 'SİPARİŞ VERİNİZ'</a:t>
            </a:r>
          </a:p>
          <a:p>
            <a:r>
              <a:rPr lang="tr-TR" sz="1400" dirty="0"/>
              <a:t>ELSE 'YETERLİ STOK VAR' </a:t>
            </a:r>
          </a:p>
          <a:p>
            <a:r>
              <a:rPr lang="tr-TR" sz="1400" dirty="0"/>
              <a:t>END AS Durum </a:t>
            </a:r>
          </a:p>
          <a:p>
            <a:r>
              <a:rPr lang="tr-TR" sz="1400" dirty="0"/>
              <a:t>FROM Urunler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077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  UrunAdi,BirimFiyati, </a:t>
            </a:r>
          </a:p>
          <a:p>
            <a:r>
              <a:rPr lang="tr-TR" dirty="0"/>
              <a:t>      case</a:t>
            </a:r>
          </a:p>
          <a:p>
            <a:r>
              <a:rPr lang="en-US" dirty="0"/>
              <a:t>when BirimFiyati &lt;= 10.00 then 'UCUZ'</a:t>
            </a:r>
          </a:p>
          <a:p>
            <a:r>
              <a:rPr lang="en-US" dirty="0"/>
              <a:t>when BirimFiyati &lt;= 30.00  then 'NORMAL'</a:t>
            </a:r>
          </a:p>
          <a:p>
            <a:r>
              <a:rPr lang="en-US" dirty="0"/>
              <a:t>when BirimFiyati &lt;= 50.00 then 'PAHALI'</a:t>
            </a:r>
          </a:p>
          <a:p>
            <a:r>
              <a:rPr lang="tr-TR" dirty="0"/>
              <a:t>   else 'ÇOK PAHALI' </a:t>
            </a:r>
          </a:p>
          <a:p>
            <a:r>
              <a:rPr lang="tr-TR" dirty="0"/>
              <a:t>end  AS durum</a:t>
            </a:r>
          </a:p>
          <a:p>
            <a:r>
              <a:rPr lang="tr-TR" dirty="0"/>
              <a:t> from Urunler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04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/>
          <a:lstStyle/>
          <a:p>
            <a:r>
              <a:rPr lang="tr-TR" dirty="0"/>
              <a:t>UPDATE Urunler</a:t>
            </a:r>
          </a:p>
          <a:p>
            <a:r>
              <a:rPr lang="tr-TR" dirty="0"/>
              <a:t>SET BirimFiyati =</a:t>
            </a:r>
          </a:p>
          <a:p>
            <a:r>
              <a:rPr lang="tr-TR" dirty="0"/>
              <a:t>CASE </a:t>
            </a:r>
          </a:p>
          <a:p>
            <a:r>
              <a:rPr lang="tr-TR" dirty="0"/>
              <a:t>WHEN BirimFiyati&lt;10THEN </a:t>
            </a:r>
          </a:p>
          <a:p>
            <a:r>
              <a:rPr lang="tr-TR" dirty="0"/>
              <a:t>BirimFiyati * 1.25</a:t>
            </a:r>
          </a:p>
          <a:p>
            <a:r>
              <a:rPr lang="tr-TR" dirty="0"/>
              <a:t>WHEN BirimFiyati&lt;20THEN </a:t>
            </a:r>
          </a:p>
          <a:p>
            <a:r>
              <a:rPr lang="tr-TR" dirty="0"/>
              <a:t>BirimFiyati * 1.20</a:t>
            </a:r>
          </a:p>
          <a:p>
            <a:r>
              <a:rPr lang="tr-TR" dirty="0"/>
              <a:t>WHEN BirimFiyati &lt; 30 THEN </a:t>
            </a:r>
          </a:p>
          <a:p>
            <a:r>
              <a:rPr lang="tr-TR" dirty="0"/>
              <a:t>BirimFiyati * 1.15</a:t>
            </a:r>
          </a:p>
          <a:p>
            <a:r>
              <a:rPr lang="tr-TR" dirty="0"/>
              <a:t>ELSE BirimFiyati*1.1</a:t>
            </a:r>
          </a:p>
          <a:p>
            <a:r>
              <a:rPr lang="tr-TR" dirty="0"/>
              <a:t> END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3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Saklı Yordam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Belli bir işlevi yerine getirmek için yapılandırılmış program parçacığıdır.</a:t>
            </a:r>
          </a:p>
          <a:p>
            <a:r>
              <a:rPr lang="tr-TR" dirty="0"/>
              <a:t>Sık yapılan işlemler için bir kere kodlama yapıp çok kez kullanmayı </a:t>
            </a:r>
            <a:r>
              <a:rPr lang="tr-TR" dirty="0" smtClean="0"/>
              <a:t>amaçlar</a:t>
            </a:r>
          </a:p>
          <a:p>
            <a:endParaRPr lang="tr-TR" dirty="0"/>
          </a:p>
          <a:p>
            <a:r>
              <a:rPr lang="tr-TR" dirty="0" err="1"/>
              <a:t>Sp</a:t>
            </a:r>
            <a:r>
              <a:rPr lang="tr-TR" dirty="0"/>
              <a:t>_ öneki ile başlayan </a:t>
            </a:r>
            <a:r>
              <a:rPr lang="tr-TR" dirty="0" err="1"/>
              <a:t>master</a:t>
            </a:r>
            <a:r>
              <a:rPr lang="tr-TR" dirty="0"/>
              <a:t> </a:t>
            </a:r>
            <a:r>
              <a:rPr lang="tr-TR" dirty="0" err="1"/>
              <a:t>veritabanında</a:t>
            </a:r>
            <a:r>
              <a:rPr lang="tr-TR" dirty="0"/>
              <a:t> saklanan prosedürlerdir.</a:t>
            </a:r>
          </a:p>
          <a:p>
            <a:r>
              <a:rPr lang="tr-TR" dirty="0" err="1"/>
              <a:t>Exec</a:t>
            </a:r>
            <a:r>
              <a:rPr lang="tr-TR" dirty="0"/>
              <a:t> </a:t>
            </a:r>
            <a:r>
              <a:rPr lang="tr-TR" dirty="0" err="1"/>
              <a:t>sp_helpdb</a:t>
            </a:r>
            <a:endParaRPr lang="tr-TR" dirty="0"/>
          </a:p>
          <a:p>
            <a:endParaRPr lang="tr-TR" dirty="0"/>
          </a:p>
          <a:p>
            <a:r>
              <a:rPr lang="tr-TR" dirty="0"/>
              <a:t>USE </a:t>
            </a:r>
            <a:r>
              <a:rPr lang="tr-TR" dirty="0" err="1"/>
              <a:t>Northwind</a:t>
            </a:r>
            <a:endParaRPr lang="tr-TR" dirty="0"/>
          </a:p>
          <a:p>
            <a:r>
              <a:rPr lang="tr-TR" dirty="0"/>
              <a:t>EXEC </a:t>
            </a:r>
            <a:r>
              <a:rPr lang="tr-TR" dirty="0" err="1"/>
              <a:t>sp_depends</a:t>
            </a:r>
            <a:r>
              <a:rPr lang="tr-TR" dirty="0"/>
              <a:t> '</a:t>
            </a:r>
            <a:r>
              <a:rPr lang="tr-TR" dirty="0" err="1"/>
              <a:t>Customers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03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err="1"/>
              <a:t>Sp</a:t>
            </a:r>
            <a:r>
              <a:rPr lang="tr-TR" dirty="0"/>
              <a:t>_ öneki ile başlayan </a:t>
            </a:r>
            <a:r>
              <a:rPr lang="tr-TR" dirty="0" err="1"/>
              <a:t>master</a:t>
            </a:r>
            <a:r>
              <a:rPr lang="tr-TR" dirty="0"/>
              <a:t> </a:t>
            </a:r>
            <a:r>
              <a:rPr lang="tr-TR" dirty="0" err="1"/>
              <a:t>veritabanında</a:t>
            </a:r>
            <a:r>
              <a:rPr lang="tr-TR" dirty="0"/>
              <a:t> saklanan prosedürlerdir.</a:t>
            </a:r>
          </a:p>
          <a:p>
            <a:r>
              <a:rPr lang="tr-TR" dirty="0" err="1"/>
              <a:t>Exec</a:t>
            </a:r>
            <a:r>
              <a:rPr lang="tr-TR" dirty="0"/>
              <a:t> </a:t>
            </a:r>
            <a:r>
              <a:rPr lang="tr-TR" dirty="0" err="1"/>
              <a:t>sp_helpdb</a:t>
            </a:r>
            <a:endParaRPr lang="tr-TR" dirty="0"/>
          </a:p>
          <a:p>
            <a:endParaRPr lang="tr-TR" dirty="0"/>
          </a:p>
          <a:p>
            <a:r>
              <a:rPr lang="tr-TR" dirty="0"/>
              <a:t>USE </a:t>
            </a:r>
            <a:r>
              <a:rPr lang="tr-TR" dirty="0" err="1"/>
              <a:t>Northwind</a:t>
            </a:r>
            <a:endParaRPr lang="tr-TR" dirty="0"/>
          </a:p>
          <a:p>
            <a:r>
              <a:rPr lang="tr-TR" dirty="0"/>
              <a:t>EXEC </a:t>
            </a:r>
            <a:r>
              <a:rPr lang="tr-TR" dirty="0" err="1"/>
              <a:t>sp_depends</a:t>
            </a:r>
            <a:r>
              <a:rPr lang="tr-TR" dirty="0"/>
              <a:t> '</a:t>
            </a:r>
            <a:r>
              <a:rPr lang="tr-TR" dirty="0" err="1"/>
              <a:t>Customers</a:t>
            </a:r>
            <a:endParaRPr lang="tr-TR" dirty="0"/>
          </a:p>
          <a:p>
            <a:endParaRPr lang="tr-TR" dirty="0"/>
          </a:p>
          <a:p>
            <a:r>
              <a:rPr lang="tr-TR" dirty="0" err="1" smtClean="0"/>
              <a:t>Sp_help</a:t>
            </a:r>
            <a:r>
              <a:rPr lang="tr-TR" dirty="0" smtClean="0"/>
              <a:t> </a:t>
            </a:r>
            <a:r>
              <a:rPr lang="tr-TR" dirty="0"/>
              <a:t>[</a:t>
            </a:r>
            <a:r>
              <a:rPr lang="tr-TR" dirty="0" err="1"/>
              <a:t>object_name</a:t>
            </a:r>
            <a:r>
              <a:rPr lang="tr-TR" dirty="0"/>
              <a:t>]: Belirlenmiş </a:t>
            </a:r>
            <a:r>
              <a:rPr lang="tr-TR" dirty="0" err="1"/>
              <a:t>veritabanı</a:t>
            </a:r>
            <a:r>
              <a:rPr lang="tr-TR" dirty="0"/>
              <a:t> nesneleri üzerindeki bilgileri sağlar. </a:t>
            </a:r>
            <a:br>
              <a:rPr lang="tr-TR" dirty="0"/>
            </a:br>
            <a:r>
              <a:rPr lang="tr-TR" dirty="0"/>
              <a:t>  </a:t>
            </a:r>
          </a:p>
          <a:p>
            <a:r>
              <a:rPr lang="tr-TR" dirty="0" err="1"/>
              <a:t>Sp_helpdb</a:t>
            </a:r>
            <a:r>
              <a:rPr lang="tr-TR" dirty="0"/>
              <a:t> [</a:t>
            </a:r>
            <a:r>
              <a:rPr lang="tr-TR" dirty="0" err="1"/>
              <a:t>database_name</a:t>
            </a:r>
            <a:r>
              <a:rPr lang="tr-TR" dirty="0"/>
              <a:t>]: Belirlenmiş </a:t>
            </a:r>
            <a:r>
              <a:rPr lang="tr-TR" dirty="0" err="1"/>
              <a:t>veritabanı</a:t>
            </a:r>
            <a:r>
              <a:rPr lang="tr-TR" dirty="0"/>
              <a:t> üzerindeki bilgileri sağlar. </a:t>
            </a:r>
            <a:br>
              <a:rPr lang="tr-TR" dirty="0"/>
            </a:br>
            <a:r>
              <a:rPr lang="tr-TR" dirty="0"/>
              <a:t> 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15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tr-TR" dirty="0"/>
              <a:t>CREATE PROCEDURE </a:t>
            </a:r>
            <a:r>
              <a:rPr lang="tr-TR" dirty="0" err="1"/>
              <a:t>onkisi</a:t>
            </a:r>
            <a:r>
              <a:rPr lang="tr-TR" dirty="0"/>
              <a:t> </a:t>
            </a:r>
          </a:p>
          <a:p>
            <a:r>
              <a:rPr lang="tr-TR" dirty="0"/>
              <a:t>AS </a:t>
            </a:r>
          </a:p>
          <a:p>
            <a:r>
              <a:rPr lang="en-US" dirty="0"/>
              <a:t>SELECT TOP 10 * FROM Musteriler ORDER BY MusteriID</a:t>
            </a:r>
            <a:endParaRPr lang="tr-TR" dirty="0"/>
          </a:p>
          <a:p>
            <a:r>
              <a:rPr lang="tr-TR" dirty="0"/>
              <a:t>Çalıştırmak için: </a:t>
            </a:r>
          </a:p>
          <a:p>
            <a:r>
              <a:rPr lang="tr-TR" dirty="0"/>
              <a:t>EXEC </a:t>
            </a:r>
            <a:r>
              <a:rPr lang="tr-TR" dirty="0" err="1"/>
              <a:t>onkisi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3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PROC deneme2(@ara int)</a:t>
            </a:r>
          </a:p>
          <a:p>
            <a:r>
              <a:rPr lang="tr-TR" dirty="0"/>
              <a:t>as</a:t>
            </a:r>
          </a:p>
          <a:p>
            <a:r>
              <a:rPr lang="en-US" dirty="0"/>
              <a:t>SELECT * FROM Satislar WHERE SatisID =@ara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Çalıştırırken</a:t>
            </a:r>
          </a:p>
          <a:p>
            <a:r>
              <a:rPr lang="tr-TR" dirty="0" err="1" smtClean="0"/>
              <a:t>exec</a:t>
            </a:r>
            <a:r>
              <a:rPr lang="tr-TR" dirty="0" smtClean="0"/>
              <a:t> deneme2 10248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D531-FE9D-47B7-B276-B36D82DA79BA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7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596" y="142852"/>
            <a:ext cx="8501122" cy="6000792"/>
          </a:xfrm>
        </p:spPr>
        <p:txBody>
          <a:bodyPr>
            <a:normAutofit/>
          </a:bodyPr>
          <a:lstStyle/>
          <a:p>
            <a:r>
              <a:rPr lang="it-IT" dirty="0"/>
              <a:t>CREATE PROCEDURE </a:t>
            </a:r>
            <a:r>
              <a:rPr lang="it-IT" dirty="0" smtClean="0"/>
              <a:t>grupla </a:t>
            </a:r>
            <a:r>
              <a:rPr lang="it-IT" dirty="0"/>
              <a:t>(@city nvarchar(30))</a:t>
            </a:r>
          </a:p>
          <a:p>
            <a:r>
              <a:rPr lang="tr-TR" dirty="0"/>
              <a:t>AS</a:t>
            </a:r>
          </a:p>
          <a:p>
            <a:r>
              <a:rPr lang="en-US" dirty="0"/>
              <a:t>SELECT Sehir</a:t>
            </a:r>
            <a:r>
              <a:rPr lang="en-US" dirty="0"/>
              <a:t>, COUNT(*) AS </a:t>
            </a:r>
            <a:r>
              <a:rPr lang="tr-TR" dirty="0" err="1" smtClean="0"/>
              <a:t>Musteri_sayisi</a:t>
            </a:r>
            <a:endParaRPr lang="en-US" dirty="0"/>
          </a:p>
          <a:p>
            <a:r>
              <a:rPr lang="tr-TR" dirty="0"/>
              <a:t>FROM </a:t>
            </a:r>
            <a:r>
              <a:rPr lang="tr-TR" dirty="0" err="1" smtClean="0"/>
              <a:t>Musteriler</a:t>
            </a:r>
            <a:r>
              <a:rPr lang="tr-TR" dirty="0" smtClean="0"/>
              <a:t> WHERE </a:t>
            </a:r>
            <a:r>
              <a:rPr lang="tr-TR" dirty="0"/>
              <a:t>Sehir</a:t>
            </a:r>
            <a:r>
              <a:rPr lang="tr-TR" dirty="0"/>
              <a:t> LIKE @</a:t>
            </a:r>
            <a:r>
              <a:rPr lang="tr-TR" dirty="0" err="1" smtClean="0"/>
              <a:t>city</a:t>
            </a:r>
            <a:r>
              <a:rPr lang="tr-TR" dirty="0" smtClean="0"/>
              <a:t> GROUP </a:t>
            </a:r>
            <a:r>
              <a:rPr lang="tr-TR" dirty="0"/>
              <a:t>BY </a:t>
            </a:r>
            <a:r>
              <a:rPr lang="tr-TR" dirty="0"/>
              <a:t>Sehir </a:t>
            </a:r>
          </a:p>
          <a:p>
            <a:r>
              <a:rPr lang="tr-TR" dirty="0"/>
              <a:t>GO</a:t>
            </a:r>
          </a:p>
          <a:p>
            <a:r>
              <a:rPr lang="tr-TR" dirty="0"/>
              <a:t> exec grupla 'berlin'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D531-FE9D-47B7-B276-B36D82DA79BA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4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CTE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SQL Server 2005 ile birlikte sunulan </a:t>
            </a:r>
            <a:r>
              <a:rPr lang="tr-TR" b="1" dirty="0"/>
              <a:t>CTE (Common Table Expression – Ortak Tablo İfadeleri)</a:t>
            </a:r>
            <a:r>
              <a:rPr lang="tr-TR" dirty="0"/>
              <a:t>, bir sorgunun yürütülmesi anında elde edilmiş geçici sonuçlar bir veya daha fazla kere kullanılmasını sağlayan ifadelerdir. </a:t>
            </a:r>
            <a:endParaRPr lang="tr-TR" dirty="0" smtClean="0"/>
          </a:p>
          <a:p>
            <a:r>
              <a:rPr lang="tr-TR" dirty="0" smtClean="0"/>
              <a:t>CTE </a:t>
            </a:r>
            <a:r>
              <a:rPr lang="tr-TR" dirty="0"/>
              <a:t>bir table veya</a:t>
            </a:r>
            <a:r>
              <a:rPr lang="tr-TR" u="sng" dirty="0">
                <a:hlinkClick r:id="rId2" tooltip="Click to Continue &gt; by Advertise"/>
              </a:rPr>
              <a:t> view</a:t>
            </a:r>
            <a:r>
              <a:rPr lang="tr-TR" dirty="0"/>
              <a:t> olmayıp sadece bir sorgu ifadesidir. Yani geçici ve kalıcı tablolar gibi herhangi bir veri içermezler. Bir CTE’nin basit yazım biçimi aşağıdaki gibidir;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GEÇEN DERSLERDE NELER ÖĞRENDİK?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50504"/>
            <a:ext cx="6624736" cy="321865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Değişken tanımlama, değer atama, </a:t>
            </a:r>
            <a:r>
              <a:rPr lang="tr-TR" dirty="0" err="1" smtClean="0"/>
              <a:t>uniqueidentifier</a:t>
            </a:r>
            <a:r>
              <a:rPr lang="tr-TR" dirty="0" smtClean="0"/>
              <a:t> kullanımı</a:t>
            </a:r>
          </a:p>
          <a:p>
            <a:pPr marL="0" indent="0">
              <a:buNone/>
            </a:pPr>
            <a:r>
              <a:rPr lang="tr-TR" dirty="0" err="1" smtClean="0"/>
              <a:t>Go</a:t>
            </a:r>
            <a:r>
              <a:rPr lang="tr-TR" dirty="0" smtClean="0"/>
              <a:t> deyimi…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CTE’ler</a:t>
            </a:r>
            <a:r>
              <a:rPr lang="tr-TR" dirty="0"/>
              <a:t> WITH sözcüğüyle tanımlanır.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CTE’lerin</a:t>
            </a:r>
            <a:r>
              <a:rPr lang="tr-TR" dirty="0" smtClean="0"/>
              <a:t> </a:t>
            </a:r>
            <a:r>
              <a:rPr lang="tr-TR" dirty="0"/>
              <a:t>en önemli özelliği kendi kendini çağırabiliyor olması ve aynı sorgu içerisinden birden fazla çalıştırılabiliyor olmasıdır.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özelliğiyle </a:t>
            </a:r>
            <a:r>
              <a:rPr lang="tr-TR" dirty="0" err="1"/>
              <a:t>CTE’ler</a:t>
            </a:r>
            <a:r>
              <a:rPr lang="tr-TR" dirty="0"/>
              <a:t> daha çok </a:t>
            </a:r>
            <a:r>
              <a:rPr lang="tr-TR" dirty="0" err="1"/>
              <a:t>recursive</a:t>
            </a:r>
            <a:r>
              <a:rPr lang="tr-TR" dirty="0"/>
              <a:t>(Öz-yinelemeli) işlemler için geliştirilmiştir diyebiliriz. </a:t>
            </a:r>
            <a:endParaRPr lang="tr-TR" dirty="0" smtClean="0"/>
          </a:p>
          <a:p>
            <a:r>
              <a:rPr lang="tr-TR" dirty="0" smtClean="0"/>
              <a:t>Örnek </a:t>
            </a:r>
            <a:r>
              <a:rPr lang="tr-TR" dirty="0"/>
              <a:t>olarak hiyerarşik listeler için tercih edilir. Bu tür işlemler için geçici tablolar kullanılabiliyor olsa da </a:t>
            </a:r>
            <a:r>
              <a:rPr lang="tr-TR" dirty="0" err="1"/>
              <a:t>CTE’ler</a:t>
            </a:r>
            <a:r>
              <a:rPr lang="tr-TR" dirty="0"/>
              <a:t> daha iyi bir performans sağlar. </a:t>
            </a:r>
            <a:endParaRPr lang="tr-TR" dirty="0" smtClean="0"/>
          </a:p>
          <a:p>
            <a:r>
              <a:rPr lang="tr-TR" dirty="0"/>
              <a:t>S</a:t>
            </a:r>
            <a:r>
              <a:rPr lang="tr-TR" dirty="0" smtClean="0"/>
              <a:t>adece </a:t>
            </a:r>
            <a:r>
              <a:rPr lang="tr-TR" dirty="0"/>
              <a:t>çağrıldıkları anda oluşan bir </a:t>
            </a:r>
            <a:r>
              <a:rPr lang="tr-TR" dirty="0" smtClean="0"/>
              <a:t>yapıdır.</a:t>
            </a:r>
          </a:p>
          <a:p>
            <a:r>
              <a:rPr lang="tr-TR" dirty="0" err="1" smtClean="0"/>
              <a:t>CTE’ler</a:t>
            </a:r>
            <a:r>
              <a:rPr lang="tr-TR" dirty="0" smtClean="0"/>
              <a:t> </a:t>
            </a:r>
            <a:r>
              <a:rPr lang="tr-TR" dirty="0"/>
              <a:t>yalnızca SELECT değil INSERT, UPDATE ve DELETE yapılarında da kullanılabilir.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WITH CTEİSMİ (Sütun ifadesi)</a:t>
            </a:r>
          </a:p>
          <a:p>
            <a:r>
              <a:rPr lang="tr-TR" dirty="0" smtClean="0"/>
              <a:t>( Başlangıç Sorgusu</a:t>
            </a:r>
          </a:p>
          <a:p>
            <a:r>
              <a:rPr lang="tr-TR" dirty="0" smtClean="0"/>
              <a:t>UNION ALL</a:t>
            </a:r>
          </a:p>
          <a:p>
            <a:r>
              <a:rPr lang="tr-TR" dirty="0" smtClean="0"/>
              <a:t>)</a:t>
            </a:r>
          </a:p>
          <a:p>
            <a:r>
              <a:rPr lang="tr-TR" dirty="0" smtClean="0"/>
              <a:t>SLECT </a:t>
            </a:r>
            <a:r>
              <a:rPr lang="tr-TR" dirty="0" err="1" smtClean="0"/>
              <a:t>CYEye</a:t>
            </a:r>
            <a:r>
              <a:rPr lang="tr-TR" dirty="0" smtClean="0"/>
              <a:t> Referans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9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620688"/>
            <a:ext cx="7931224" cy="5505475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WITH YüksekUrun(UrunID, UrunAdi,BirimFiyati)</a:t>
            </a:r>
          </a:p>
          <a:p>
            <a:pPr algn="l"/>
            <a:r>
              <a:rPr lang="tr-TR" dirty="0"/>
              <a:t>AS (   SELECT TOP 10 UrunID, UrunAdi,BirimFiyati   FROM Urunler   ORDER BY BirimFiyati ), 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DusukUrun(UrunID, UrunAdi,BirimFiyati)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AS (   SELECT TOP 10 UrunID, UrunAdi,BirimFiyati   FROM Urunler   ORDER BY BirimFiyati DESC ) </a:t>
            </a:r>
          </a:p>
          <a:p>
            <a:pPr algn="l"/>
            <a:endParaRPr lang="tr-TR" dirty="0"/>
          </a:p>
          <a:p>
            <a:pPr algn="l"/>
            <a:endParaRPr lang="tr-TR" dirty="0"/>
          </a:p>
          <a:p>
            <a:pPr algn="l"/>
            <a:r>
              <a:rPr lang="tr-TR" dirty="0"/>
              <a:t>SELECT * FROM YüksekUrun</a:t>
            </a:r>
          </a:p>
          <a:p>
            <a:pPr algn="l"/>
            <a:r>
              <a:rPr lang="tr-TR" dirty="0"/>
              <a:t>UNION </a:t>
            </a:r>
          </a:p>
          <a:p>
            <a:pPr algn="l"/>
            <a:r>
              <a:rPr lang="tr-TR" dirty="0"/>
              <a:t>SELECT * FROM DusukUrun </a:t>
            </a:r>
          </a:p>
          <a:p>
            <a:pPr algn="l"/>
            <a:endParaRPr lang="tr-TR" dirty="0"/>
          </a:p>
          <a:p>
            <a:pPr algn="l"/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534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9011344" cy="666936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CREATE TABLE [</a:t>
            </a:r>
            <a:r>
              <a:rPr lang="tr-TR" dirty="0" err="1"/>
              <a:t>dbo</a:t>
            </a:r>
            <a:r>
              <a:rPr lang="tr-TR" dirty="0" smtClean="0"/>
              <a:t>].[</a:t>
            </a:r>
            <a:r>
              <a:rPr lang="tr-TR" dirty="0" err="1" smtClean="0"/>
              <a:t>Bolgelerim</a:t>
            </a:r>
            <a:r>
              <a:rPr lang="tr-TR" dirty="0" smtClean="0"/>
              <a:t>](</a:t>
            </a:r>
            <a:endParaRPr lang="tr-TR" dirty="0"/>
          </a:p>
          <a:p>
            <a:r>
              <a:rPr lang="en-US" dirty="0"/>
              <a:t>[BolgeID] [int] NOT NULL PRIMARY KEY,</a:t>
            </a:r>
          </a:p>
          <a:p>
            <a:r>
              <a:rPr lang="en-US" dirty="0"/>
              <a:t>[BolgeAdi] [varchar](100) NOT NULL,</a:t>
            </a:r>
          </a:p>
          <a:p>
            <a:r>
              <a:rPr lang="tr-TR" dirty="0"/>
              <a:t>[</a:t>
            </a:r>
            <a:r>
              <a:rPr lang="tr-TR" dirty="0" err="1" smtClean="0"/>
              <a:t>AltBolgeID</a:t>
            </a:r>
            <a:r>
              <a:rPr lang="tr-TR" dirty="0"/>
              <a:t>] [int] NULL,</a:t>
            </a:r>
          </a:p>
          <a:p>
            <a:r>
              <a:rPr lang="tr-TR" dirty="0"/>
              <a:t>[BolgeTuru] [varchar](20) NOT NULL,</a:t>
            </a:r>
          </a:p>
          <a:p>
            <a:r>
              <a:rPr lang="tr-TR" dirty="0"/>
              <a:t>  )</a:t>
            </a:r>
          </a:p>
          <a:p>
            <a:r>
              <a:rPr lang="tr-TR" dirty="0" smtClean="0"/>
              <a:t>GO</a:t>
            </a:r>
          </a:p>
          <a:p>
            <a:endParaRPr lang="tr-TR" dirty="0"/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VALUES(1, 'Türkiye', null, 'Ulke')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en-US" dirty="0"/>
              <a:t>VALUES(2, 'United States', null, 'Ulke')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VALUES(3, 'Marmara ', 1, 'Bölge')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VALUES(4, 'İstanbul', 3, 'Şehir')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VALUES(5, 'Florida', 2, 'Eyalet')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VALUES(10, 'Hollywood', 5, 'Şehir')</a:t>
            </a:r>
          </a:p>
          <a:p>
            <a:r>
              <a:rPr lang="tr-TR" dirty="0"/>
              <a:t>INSERT INTO </a:t>
            </a:r>
            <a:r>
              <a:rPr lang="tr-TR" dirty="0" err="1" smtClean="0"/>
              <a:t>dbo.Bolgelerim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BolgeID,BolgeAdi,AltBolgeID,BolgeTuru</a:t>
            </a:r>
            <a:r>
              <a:rPr lang="tr-TR" dirty="0"/>
              <a:t>)</a:t>
            </a:r>
          </a:p>
          <a:p>
            <a:r>
              <a:rPr lang="tr-TR" dirty="0"/>
              <a:t>VALUES(7, 'Bursa ', 1, 'Şehir')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40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WITH </a:t>
            </a:r>
            <a:r>
              <a:rPr lang="tr-TR" dirty="0" err="1"/>
              <a:t>BolgeCTE</a:t>
            </a:r>
            <a:r>
              <a:rPr lang="tr-TR" dirty="0"/>
              <a:t> AS</a:t>
            </a:r>
          </a:p>
          <a:p>
            <a:r>
              <a:rPr lang="tr-TR" dirty="0"/>
              <a:t>( </a:t>
            </a:r>
          </a:p>
          <a:p>
            <a:r>
              <a:rPr lang="tr-TR" dirty="0"/>
              <a:t>--Aramanın kök kısmını burada oluşturduk</a:t>
            </a:r>
          </a:p>
          <a:p>
            <a:r>
              <a:rPr lang="tr-TR" dirty="0"/>
              <a:t>SELECT </a:t>
            </a:r>
            <a:r>
              <a:rPr lang="tr-TR" dirty="0" err="1"/>
              <a:t>BolgeID</a:t>
            </a:r>
            <a:r>
              <a:rPr lang="tr-TR" dirty="0"/>
              <a:t>, </a:t>
            </a:r>
            <a:r>
              <a:rPr lang="tr-TR" dirty="0" err="1"/>
              <a:t>BolgeAdi</a:t>
            </a:r>
            <a:r>
              <a:rPr lang="tr-TR" dirty="0"/>
              <a:t>, </a:t>
            </a:r>
            <a:r>
              <a:rPr lang="tr-TR" dirty="0" err="1" smtClean="0"/>
              <a:t>AltBolgeID</a:t>
            </a:r>
            <a:r>
              <a:rPr lang="tr-TR" dirty="0"/>
              <a:t>, </a:t>
            </a:r>
            <a:r>
              <a:rPr lang="tr-TR" dirty="0" err="1"/>
              <a:t>BolgeTuru</a:t>
            </a:r>
            <a:endParaRPr lang="tr-TR" dirty="0"/>
          </a:p>
          <a:p>
            <a:r>
              <a:rPr lang="tr-TR" dirty="0"/>
              <a:t>FROM </a:t>
            </a:r>
            <a:r>
              <a:rPr lang="tr-TR" dirty="0" err="1" smtClean="0"/>
              <a:t>Bolgelerim</a:t>
            </a:r>
            <a:endParaRPr lang="tr-TR" dirty="0"/>
          </a:p>
          <a:p>
            <a:r>
              <a:rPr lang="tr-TR" dirty="0"/>
              <a:t>WHERE </a:t>
            </a:r>
            <a:r>
              <a:rPr lang="tr-TR" dirty="0" err="1"/>
              <a:t>BolgeAdi</a:t>
            </a:r>
            <a:r>
              <a:rPr lang="tr-TR" dirty="0"/>
              <a:t> = 'Türkiye'</a:t>
            </a:r>
          </a:p>
          <a:p>
            <a:r>
              <a:rPr lang="tr-TR" dirty="0"/>
              <a:t>UNION ALL</a:t>
            </a:r>
          </a:p>
          <a:p>
            <a:r>
              <a:rPr lang="pt-BR" dirty="0"/>
              <a:t>--Alt elemanlara da burada ulaşıyoruz</a:t>
            </a:r>
          </a:p>
          <a:p>
            <a:r>
              <a:rPr lang="tr-TR" dirty="0"/>
              <a:t>SELECT b2.BolgeID, b2.BolgeAdi, </a:t>
            </a:r>
            <a:r>
              <a:rPr lang="tr-TR" dirty="0" smtClean="0"/>
              <a:t>b2.AltBolgeID, </a:t>
            </a:r>
            <a:r>
              <a:rPr lang="tr-TR" dirty="0"/>
              <a:t>b2.BolgeTuru</a:t>
            </a:r>
          </a:p>
          <a:p>
            <a:r>
              <a:rPr lang="tr-TR" dirty="0"/>
              <a:t>FROM </a:t>
            </a:r>
            <a:r>
              <a:rPr lang="tr-TR" dirty="0" err="1" smtClean="0"/>
              <a:t>Bolgelerim</a:t>
            </a:r>
            <a:r>
              <a:rPr lang="tr-TR" dirty="0" smtClean="0"/>
              <a:t> </a:t>
            </a:r>
            <a:r>
              <a:rPr lang="tr-TR" dirty="0"/>
              <a:t>as b2</a:t>
            </a:r>
          </a:p>
          <a:p>
            <a:r>
              <a:rPr lang="tr-TR" dirty="0"/>
              <a:t>INNER JOIN </a:t>
            </a:r>
            <a:r>
              <a:rPr lang="tr-TR" dirty="0" err="1"/>
              <a:t>BolgeCTE</a:t>
            </a:r>
            <a:r>
              <a:rPr lang="tr-TR" dirty="0"/>
              <a:t> s ON </a:t>
            </a:r>
            <a:r>
              <a:rPr lang="tr-TR" dirty="0" smtClean="0"/>
              <a:t>b2.AltBolgeID </a:t>
            </a:r>
            <a:r>
              <a:rPr lang="tr-TR" dirty="0"/>
              <a:t>= </a:t>
            </a:r>
            <a:r>
              <a:rPr lang="tr-TR" dirty="0" err="1"/>
              <a:t>s.BolgeID</a:t>
            </a:r>
            <a:r>
              <a:rPr lang="tr-TR" dirty="0"/>
              <a:t> </a:t>
            </a:r>
          </a:p>
          <a:p>
            <a:r>
              <a:rPr lang="tr-TR" dirty="0"/>
              <a:t>) </a:t>
            </a:r>
          </a:p>
          <a:p>
            <a:r>
              <a:rPr lang="tr-TR" dirty="0"/>
              <a:t>--</a:t>
            </a:r>
            <a:r>
              <a:rPr lang="tr-TR" dirty="0" err="1"/>
              <a:t>Türkiyedeki</a:t>
            </a:r>
            <a:r>
              <a:rPr lang="tr-TR" dirty="0"/>
              <a:t> bölgelere </a:t>
            </a:r>
            <a:r>
              <a:rPr lang="tr-TR" dirty="0" err="1"/>
              <a:t>ularak</a:t>
            </a:r>
            <a:r>
              <a:rPr lang="tr-TR" dirty="0"/>
              <a:t> oradan şehir alanını sorguluyoruz</a:t>
            </a:r>
          </a:p>
          <a:p>
            <a:r>
              <a:rPr lang="tr-TR" dirty="0"/>
              <a:t>SELECT * FROM </a:t>
            </a:r>
            <a:r>
              <a:rPr lang="tr-TR" dirty="0" err="1"/>
              <a:t>BolgeCTE</a:t>
            </a:r>
            <a:r>
              <a:rPr lang="tr-TR" dirty="0"/>
              <a:t>  </a:t>
            </a:r>
          </a:p>
          <a:p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BolgeTuru</a:t>
            </a:r>
            <a:r>
              <a:rPr lang="tr-TR" dirty="0"/>
              <a:t> = 'Şehir'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12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550547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DECLARE @ara varchar(40)</a:t>
            </a:r>
          </a:p>
          <a:p>
            <a:r>
              <a:rPr lang="tr-TR" dirty="0"/>
              <a:t>set @ara='Türkiye';</a:t>
            </a:r>
          </a:p>
          <a:p>
            <a:endParaRPr lang="tr-TR" dirty="0"/>
          </a:p>
          <a:p>
            <a:r>
              <a:rPr lang="tr-TR" dirty="0"/>
              <a:t>WITH BolgeCTE AS </a:t>
            </a:r>
          </a:p>
          <a:p>
            <a:r>
              <a:rPr lang="tr-TR" dirty="0"/>
              <a:t>( </a:t>
            </a:r>
          </a:p>
          <a:p>
            <a:r>
              <a:rPr lang="tr-TR" dirty="0"/>
              <a:t>--Aramanın kök kısmını burada oluşturduk</a:t>
            </a:r>
          </a:p>
          <a:p>
            <a:r>
              <a:rPr lang="tr-TR" dirty="0"/>
              <a:t>SELECT BolgeID, BolgeAdi, </a:t>
            </a:r>
            <a:r>
              <a:rPr lang="tr-TR" dirty="0" err="1" smtClean="0"/>
              <a:t>AltBolgeID</a:t>
            </a:r>
            <a:r>
              <a:rPr lang="tr-TR" dirty="0" smtClean="0"/>
              <a:t>, </a:t>
            </a:r>
            <a:r>
              <a:rPr lang="tr-TR" dirty="0"/>
              <a:t>BolgeTuru</a:t>
            </a:r>
          </a:p>
          <a:p>
            <a:r>
              <a:rPr lang="tr-TR" dirty="0"/>
              <a:t>FROM </a:t>
            </a:r>
            <a:r>
              <a:rPr lang="tr-TR" dirty="0" err="1" smtClean="0"/>
              <a:t>Bolgelerim</a:t>
            </a:r>
            <a:endParaRPr lang="tr-TR" dirty="0"/>
          </a:p>
          <a:p>
            <a:r>
              <a:rPr lang="tr-TR" dirty="0"/>
              <a:t>WHERE BolgeAdi = @ara</a:t>
            </a:r>
          </a:p>
          <a:p>
            <a:r>
              <a:rPr lang="tr-TR" dirty="0"/>
              <a:t>UNION ALL</a:t>
            </a:r>
          </a:p>
          <a:p>
            <a:r>
              <a:rPr lang="pt-BR" dirty="0"/>
              <a:t>--Alt elemanlara da burada ulaşıyoruz</a:t>
            </a:r>
          </a:p>
          <a:p>
            <a:r>
              <a:rPr lang="tr-TR" dirty="0"/>
              <a:t>SELECT b2.BolgeID, b2.BolgeAdi, </a:t>
            </a:r>
            <a:r>
              <a:rPr lang="tr-TR" dirty="0" smtClean="0"/>
              <a:t>b2.AltBolgeID, </a:t>
            </a:r>
            <a:r>
              <a:rPr lang="tr-TR" dirty="0"/>
              <a:t>b2.BolgeTuru</a:t>
            </a:r>
          </a:p>
          <a:p>
            <a:r>
              <a:rPr lang="tr-TR" dirty="0"/>
              <a:t>FROM </a:t>
            </a:r>
            <a:r>
              <a:rPr lang="tr-TR" dirty="0" err="1" smtClean="0"/>
              <a:t>Bolgelerim</a:t>
            </a:r>
            <a:r>
              <a:rPr lang="tr-TR" dirty="0" smtClean="0"/>
              <a:t> </a:t>
            </a:r>
            <a:r>
              <a:rPr lang="tr-TR" dirty="0"/>
              <a:t>as b2</a:t>
            </a:r>
          </a:p>
          <a:p>
            <a:r>
              <a:rPr lang="tr-TR" dirty="0"/>
              <a:t>INNER JOIN BolgeCTE s ON </a:t>
            </a:r>
            <a:r>
              <a:rPr lang="tr-TR" dirty="0" smtClean="0"/>
              <a:t>b2.AltBolgeID </a:t>
            </a:r>
            <a:r>
              <a:rPr lang="tr-TR" dirty="0"/>
              <a:t>= s.BolgeID </a:t>
            </a:r>
          </a:p>
          <a:p>
            <a:r>
              <a:rPr lang="tr-TR" dirty="0"/>
              <a:t>) </a:t>
            </a:r>
          </a:p>
          <a:p>
            <a:r>
              <a:rPr lang="tr-TR" dirty="0"/>
              <a:t>--Türkiyedeki bölgelere ularak oradan şehir alanını sorguluyoruz</a:t>
            </a:r>
          </a:p>
          <a:p>
            <a:r>
              <a:rPr lang="tr-TR" dirty="0"/>
              <a:t>SELECT * FROM BolgeCTE  </a:t>
            </a:r>
          </a:p>
          <a:p>
            <a:r>
              <a:rPr lang="tr-TR" dirty="0"/>
              <a:t>where BolgeTuru = 'Şehir'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47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WITH </a:t>
            </a:r>
            <a:r>
              <a:rPr lang="tr-TR" dirty="0" err="1" smtClean="0"/>
              <a:t>Sayilar</a:t>
            </a:r>
            <a:r>
              <a:rPr lang="tr-TR" dirty="0" smtClean="0"/>
              <a:t> AS</a:t>
            </a:r>
            <a:endParaRPr lang="tr-TR" dirty="0"/>
          </a:p>
          <a:p>
            <a:r>
              <a:rPr lang="tr-TR" dirty="0"/>
              <a:t>(</a:t>
            </a:r>
          </a:p>
          <a:p>
            <a:r>
              <a:rPr lang="tr-TR" dirty="0"/>
              <a:t>    SELECT n = 1</a:t>
            </a:r>
          </a:p>
          <a:p>
            <a:r>
              <a:rPr lang="tr-TR" dirty="0"/>
              <a:t>    UNION ALL</a:t>
            </a:r>
          </a:p>
          <a:p>
            <a:r>
              <a:rPr lang="tr-TR" dirty="0"/>
              <a:t>    SELECT n + 1</a:t>
            </a:r>
          </a:p>
          <a:p>
            <a:r>
              <a:rPr lang="tr-TR" dirty="0"/>
              <a:t>    FROM </a:t>
            </a:r>
            <a:r>
              <a:rPr lang="tr-TR" dirty="0" err="1"/>
              <a:t>Sayilar</a:t>
            </a:r>
            <a:r>
              <a:rPr lang="tr-TR" dirty="0"/>
              <a:t> </a:t>
            </a:r>
          </a:p>
          <a:p>
            <a:r>
              <a:rPr lang="tr-TR" dirty="0"/>
              <a:t>    WHERE n+1 &lt;= 100</a:t>
            </a:r>
          </a:p>
          <a:p>
            <a:r>
              <a:rPr lang="tr-TR" dirty="0"/>
              <a:t>)</a:t>
            </a:r>
          </a:p>
          <a:p>
            <a:r>
              <a:rPr lang="tr-TR" dirty="0"/>
              <a:t>SELECT n</a:t>
            </a:r>
          </a:p>
          <a:p>
            <a:r>
              <a:rPr lang="tr-TR" dirty="0"/>
              <a:t>FROM </a:t>
            </a:r>
            <a:r>
              <a:rPr lang="tr-TR" dirty="0" err="1"/>
              <a:t>Sayilar</a:t>
            </a:r>
            <a:r>
              <a:rPr lang="tr-TR" dirty="0"/>
              <a:t>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548680"/>
            <a:ext cx="8075240" cy="557748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Personeller tablosunun </a:t>
            </a:r>
            <a:r>
              <a:rPr lang="tr-TR" dirty="0" err="1"/>
              <a:t>veritabanında</a:t>
            </a:r>
            <a:r>
              <a:rPr lang="tr-TR" dirty="0"/>
              <a:t> olup olmadığını sorgulayan eğer böyle bir tablo varsa  MAAS alanını  ekleyen sorguyu yazınız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Unvan </a:t>
            </a:r>
            <a:r>
              <a:rPr lang="tr-TR" dirty="0"/>
              <a:t>alanı </a:t>
            </a:r>
            <a:endParaRPr lang="tr-TR" dirty="0" smtClean="0"/>
          </a:p>
          <a:p>
            <a:r>
              <a:rPr lang="tr-TR" dirty="0" err="1" smtClean="0"/>
              <a:t>Sales</a:t>
            </a:r>
            <a:r>
              <a:rPr lang="tr-TR" dirty="0" smtClean="0"/>
              <a:t> </a:t>
            </a:r>
            <a:r>
              <a:rPr lang="tr-TR" dirty="0" err="1" smtClean="0"/>
              <a:t>Representative</a:t>
            </a:r>
            <a:r>
              <a:rPr lang="tr-TR" dirty="0" smtClean="0"/>
              <a:t> olanlar için maaş 2000, </a:t>
            </a:r>
          </a:p>
          <a:p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smtClean="0"/>
              <a:t>Manager </a:t>
            </a:r>
            <a:r>
              <a:rPr lang="tr-TR" dirty="0"/>
              <a:t>olanlar için maaş </a:t>
            </a:r>
            <a:r>
              <a:rPr lang="tr-TR" dirty="0" smtClean="0"/>
              <a:t>3000, </a:t>
            </a:r>
          </a:p>
          <a:p>
            <a:r>
              <a:rPr lang="tr-TR" dirty="0" smtClean="0"/>
              <a:t>Diğerleri için 4000 olacak şekilde güncelleme yapan bir sorgu oluşturunuz.</a:t>
            </a:r>
          </a:p>
          <a:p>
            <a:pPr marL="0" indent="0">
              <a:buNone/>
            </a:pPr>
            <a:r>
              <a:rPr lang="tr-TR" dirty="0" smtClean="0"/>
              <a:t>3. Unvan </a:t>
            </a:r>
            <a:r>
              <a:rPr lang="tr-TR" dirty="0"/>
              <a:t>eki alanı </a:t>
            </a:r>
            <a:r>
              <a:rPr lang="tr-TR" dirty="0" err="1"/>
              <a:t>Mrs</a:t>
            </a:r>
            <a:r>
              <a:rPr lang="tr-TR" dirty="0" smtClean="0"/>
              <a:t>. Veya </a:t>
            </a:r>
            <a:r>
              <a:rPr lang="tr-TR" dirty="0" err="1" smtClean="0"/>
              <a:t>Ms</a:t>
            </a:r>
            <a:r>
              <a:rPr lang="tr-TR" dirty="0" smtClean="0"/>
              <a:t> olanlar için BAYAN</a:t>
            </a:r>
          </a:p>
          <a:p>
            <a:r>
              <a:rPr lang="tr-TR" dirty="0" err="1" smtClean="0"/>
              <a:t>Mr</a:t>
            </a:r>
            <a:r>
              <a:rPr lang="tr-TR" dirty="0" smtClean="0"/>
              <a:t> olanlar için BAY olacak şekilde bir Cinsiyet alanı görüntüleyen sorguyu yazınız.</a:t>
            </a:r>
          </a:p>
          <a:p>
            <a:pPr marL="0" indent="0">
              <a:buNone/>
            </a:pPr>
            <a:r>
              <a:rPr lang="tr-TR" dirty="0" smtClean="0"/>
              <a:t>4. </a:t>
            </a:r>
            <a:r>
              <a:rPr lang="tr-TR" dirty="0" err="1" smtClean="0"/>
              <a:t>PersonelID</a:t>
            </a:r>
            <a:r>
              <a:rPr lang="tr-TR" dirty="0" smtClean="0"/>
              <a:t> bilgisini ve gün, ay yıl bilgisini  değişken olarak alan ve bu kişinin yaptığı satış bilgilerini, satış tarihine göre  </a:t>
            </a:r>
            <a:r>
              <a:rPr lang="tr-TR" dirty="0" err="1" smtClean="0"/>
              <a:t>görüntüyen</a:t>
            </a:r>
            <a:r>
              <a:rPr lang="tr-TR" dirty="0" smtClean="0"/>
              <a:t> Saklı Yordamı yazınız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Meydana gelen hatayı açıklaması ile birlikte görüntülemek için: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SELECT 5/0</a:t>
            </a:r>
          </a:p>
          <a:p>
            <a:r>
              <a:rPr lang="en-US" dirty="0" smtClean="0"/>
              <a:t>SELECT*FROM   </a:t>
            </a:r>
            <a:r>
              <a:rPr lang="en-US" dirty="0"/>
              <a:t>master.dbo.sysmessages WHERE error = @@ERROR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7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IF DEYİMİ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Belirtilen şartları </a:t>
            </a:r>
            <a:r>
              <a:rPr lang="tr-TR" dirty="0"/>
              <a:t>kontrol eder. Bu şartların doğru olması halinde </a:t>
            </a:r>
            <a:r>
              <a:rPr lang="tr-TR" dirty="0" smtClean="0"/>
              <a:t>bir grup işlem, </a:t>
            </a:r>
            <a:r>
              <a:rPr lang="tr-TR" dirty="0"/>
              <a:t>yanlış olması halinde farklı işlemler yapılmasını sağlar.</a:t>
            </a:r>
          </a:p>
          <a:p>
            <a:r>
              <a:rPr lang="tr-TR" dirty="0"/>
              <a:t>Genel kullanımı şu şekildedir:</a:t>
            </a:r>
          </a:p>
          <a:p>
            <a:endParaRPr lang="tr-TR" sz="2000" dirty="0" smtClean="0"/>
          </a:p>
          <a:p>
            <a:r>
              <a:rPr lang="tr-TR" sz="2000" dirty="0" smtClean="0"/>
              <a:t>Koşul yapıları belirtilen duruma göre birden fazla olduğu durumlarda BEGIN… END bloğu arasına yazılır.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0104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980728"/>
            <a:ext cx="7234962" cy="4878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IF(Sart1)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BEGIN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	</a:t>
            </a:r>
            <a:r>
              <a:rPr lang="tr-TR" sz="1900" dirty="0" err="1">
                <a:solidFill>
                  <a:schemeClr val="tx1"/>
                </a:solidFill>
              </a:rPr>
              <a:t>İslemleriniz</a:t>
            </a:r>
            <a:endParaRPr lang="tr-TR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END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ELSE IF(Sart2)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BEGIN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	</a:t>
            </a:r>
            <a:r>
              <a:rPr lang="tr-TR" sz="1900" dirty="0" err="1">
                <a:solidFill>
                  <a:schemeClr val="tx1"/>
                </a:solidFill>
              </a:rPr>
              <a:t>İslemleriniz</a:t>
            </a:r>
            <a:endParaRPr lang="tr-TR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END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ELSE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BEGIN</a:t>
            </a: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	</a:t>
            </a:r>
            <a:r>
              <a:rPr lang="tr-TR" sz="1900" dirty="0" err="1">
                <a:solidFill>
                  <a:schemeClr val="tx1"/>
                </a:solidFill>
              </a:rPr>
              <a:t>İslemleriniz</a:t>
            </a:r>
            <a:endParaRPr lang="tr-TR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1900" dirty="0">
                <a:solidFill>
                  <a:schemeClr val="tx1"/>
                </a:solidFill>
              </a:rPr>
              <a:t>END</a:t>
            </a:r>
          </a:p>
          <a:p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37842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DECLARE @ksayısı integer</a:t>
            </a:r>
          </a:p>
          <a:p>
            <a:r>
              <a:rPr lang="en-US" dirty="0"/>
              <a:t>SET @ksayısı= (SELECT COUNT(*) FROM Musteriler)</a:t>
            </a:r>
          </a:p>
          <a:p>
            <a:r>
              <a:rPr lang="tr-TR" dirty="0"/>
              <a:t>IF @ksayısı&gt;80 </a:t>
            </a:r>
          </a:p>
          <a:p>
            <a:r>
              <a:rPr lang="tr-TR" dirty="0"/>
              <a:t>BEGIN</a:t>
            </a:r>
          </a:p>
          <a:p>
            <a:r>
              <a:rPr lang="tr-TR" dirty="0"/>
              <a:t>PRINT 'kayıt sayısı 80 den fazla'</a:t>
            </a:r>
          </a:p>
          <a:p>
            <a:r>
              <a:rPr lang="tr-TR" dirty="0"/>
              <a:t>PRINT @ksayısı</a:t>
            </a:r>
          </a:p>
          <a:p>
            <a:r>
              <a:rPr lang="tr-TR" dirty="0"/>
              <a:t>END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2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IF … ELSE yapısından True ya da </a:t>
            </a:r>
            <a:r>
              <a:rPr lang="tr-TR" dirty="0" err="1"/>
              <a:t>False</a:t>
            </a:r>
            <a:r>
              <a:rPr lang="tr-TR" dirty="0"/>
              <a:t> içeren </a:t>
            </a:r>
            <a:r>
              <a:rPr lang="tr-TR" dirty="0" err="1"/>
              <a:t>Boolean</a:t>
            </a:r>
            <a:r>
              <a:rPr lang="tr-TR" dirty="0"/>
              <a:t> değeri döner. Bu yapının koşul ifadesi kısmında örnekte olduğu gibi SELECT ifadesi kullanılabilir. Ancak SELECT ifadesi kullanıldığında koşul kısmı parantez içinde olmalıdır ve sorgudan tek bir değer dönmelidir.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5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DECLARE @tablo varchar(10)</a:t>
            </a:r>
          </a:p>
          <a:p>
            <a:r>
              <a:rPr lang="tr-TR" dirty="0"/>
              <a:t>SET @tablo='Musteriler'</a:t>
            </a:r>
          </a:p>
          <a:p>
            <a:r>
              <a:rPr lang="en-US" dirty="0"/>
              <a:t>IF EXISTS( SELECT * FROM sys.sysobjects WHERE name = @tablo and xtype='u' )</a:t>
            </a:r>
          </a:p>
          <a:p>
            <a:r>
              <a:rPr lang="tr-TR" dirty="0"/>
              <a:t>    PRINT @Tablo + ' var'</a:t>
            </a:r>
          </a:p>
          <a:p>
            <a:r>
              <a:rPr lang="tr-TR" dirty="0"/>
              <a:t>  ELSE</a:t>
            </a:r>
          </a:p>
          <a:p>
            <a:r>
              <a:rPr lang="tr-TR" dirty="0"/>
              <a:t>    PRINT @tablo + ' yok'</a:t>
            </a:r>
          </a:p>
          <a:p>
            <a:r>
              <a:rPr lang="tr-TR" dirty="0"/>
              <a:t> GO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97152"/>
            <a:ext cx="31813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031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r>
              <a:rPr lang="tr-TR" dirty="0" smtClean="0"/>
              <a:t>CASE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9443" y="1412777"/>
            <a:ext cx="7125112" cy="444602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SQL </a:t>
            </a:r>
            <a:r>
              <a:rPr lang="tr-TR" dirty="0"/>
              <a:t>Serverda </a:t>
            </a:r>
            <a:r>
              <a:rPr lang="tr-TR" dirty="0" err="1"/>
              <a:t>case</a:t>
            </a:r>
            <a:r>
              <a:rPr lang="tr-TR" dirty="0"/>
              <a:t> fonksiyonu sorgu sonucu dönen bir kolonun </a:t>
            </a:r>
            <a:r>
              <a:rPr lang="tr-TR" dirty="0" err="1"/>
              <a:t>degerine</a:t>
            </a:r>
            <a:r>
              <a:rPr lang="tr-TR" dirty="0"/>
              <a:t> göre </a:t>
            </a:r>
            <a:r>
              <a:rPr lang="tr-TR" dirty="0" err="1"/>
              <a:t>farkli</a:t>
            </a:r>
            <a:r>
              <a:rPr lang="tr-TR" dirty="0"/>
              <a:t> </a:t>
            </a:r>
            <a:r>
              <a:rPr lang="tr-TR" dirty="0" err="1"/>
              <a:t>islemler</a:t>
            </a:r>
            <a:r>
              <a:rPr lang="tr-TR" dirty="0"/>
              <a:t> yapabilmemize olanak </a:t>
            </a:r>
            <a:r>
              <a:rPr lang="tr-TR" dirty="0" err="1"/>
              <a:t>saglar</a:t>
            </a:r>
            <a:r>
              <a:rPr lang="tr-TR" dirty="0"/>
              <a:t>. </a:t>
            </a:r>
            <a:r>
              <a:rPr lang="tr-TR" dirty="0" err="1"/>
              <a:t>Istedigimiz</a:t>
            </a:r>
            <a:r>
              <a:rPr lang="tr-TR" dirty="0"/>
              <a:t> bir kolonun </a:t>
            </a:r>
            <a:r>
              <a:rPr lang="tr-TR" dirty="0" err="1"/>
              <a:t>degerini</a:t>
            </a:r>
            <a:r>
              <a:rPr lang="tr-TR" dirty="0"/>
              <a:t> belirli </a:t>
            </a:r>
            <a:r>
              <a:rPr lang="tr-TR" dirty="0" err="1"/>
              <a:t>sartlari</a:t>
            </a:r>
            <a:r>
              <a:rPr lang="tr-TR" dirty="0"/>
              <a:t> kontrol ederek yeni bir </a:t>
            </a:r>
            <a:r>
              <a:rPr lang="tr-TR" dirty="0" err="1"/>
              <a:t>degerle</a:t>
            </a:r>
            <a:r>
              <a:rPr lang="tr-TR" dirty="0"/>
              <a:t> </a:t>
            </a:r>
            <a:r>
              <a:rPr lang="tr-TR" dirty="0" err="1"/>
              <a:t>degistirmek</a:t>
            </a:r>
            <a:r>
              <a:rPr lang="tr-TR" dirty="0"/>
              <a:t> için kullanabiliriz.</a:t>
            </a:r>
          </a:p>
          <a:p>
            <a:r>
              <a:rPr lang="tr-TR" dirty="0"/>
              <a:t>Genel kullanımı şu şekildedir:</a:t>
            </a:r>
          </a:p>
          <a:p>
            <a:pPr marL="0" indent="0">
              <a:buNone/>
            </a:pPr>
            <a:r>
              <a:rPr lang="tr-TR" dirty="0">
                <a:solidFill>
                  <a:srgbClr val="002060"/>
                </a:solidFill>
              </a:rPr>
              <a:t>CASE </a:t>
            </a:r>
          </a:p>
          <a:p>
            <a:pPr marL="0" indent="0">
              <a:buNone/>
            </a:pPr>
            <a:r>
              <a:rPr lang="tr-TR" dirty="0">
                <a:solidFill>
                  <a:srgbClr val="002060"/>
                </a:solidFill>
              </a:rPr>
              <a:t>WHEN şart THEN değer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END</a:t>
            </a:r>
          </a:p>
          <a:p>
            <a:pPr marL="0" indent="0">
              <a:buNone/>
            </a:pPr>
            <a:endParaRPr lang="tr-TR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002060"/>
                </a:solidFill>
              </a:rPr>
              <a:t>Şu şekilde de kullanılabilir:</a:t>
            </a:r>
          </a:p>
          <a:p>
            <a:pPr marL="0" indent="0">
              <a:buNone/>
            </a:pPr>
            <a:r>
              <a:rPr lang="tr-TR" dirty="0">
                <a:solidFill>
                  <a:srgbClr val="002060"/>
                </a:solidFill>
              </a:rPr>
              <a:t>SELECT </a:t>
            </a:r>
            <a:r>
              <a:rPr lang="tr-TR" dirty="0" err="1">
                <a:solidFill>
                  <a:srgbClr val="002060"/>
                </a:solidFill>
              </a:rPr>
              <a:t>sutunAdi</a:t>
            </a:r>
            <a:r>
              <a:rPr lang="tr-TR" dirty="0">
                <a:solidFill>
                  <a:srgbClr val="002060"/>
                </a:solidFill>
              </a:rPr>
              <a:t>=</a:t>
            </a:r>
            <a:r>
              <a:rPr lang="tr-TR" dirty="0" err="1">
                <a:solidFill>
                  <a:srgbClr val="002060"/>
                </a:solidFill>
              </a:rPr>
              <a:t>case</a:t>
            </a:r>
            <a:r>
              <a:rPr lang="tr-TR" dirty="0">
                <a:solidFill>
                  <a:srgbClr val="002060"/>
                </a:solidFill>
              </a:rPr>
              <a:t> ifadesi FROM </a:t>
            </a:r>
            <a:r>
              <a:rPr lang="tr-TR" dirty="0" err="1">
                <a:solidFill>
                  <a:srgbClr val="002060"/>
                </a:solidFill>
              </a:rPr>
              <a:t>tabloAdi</a:t>
            </a:r>
            <a:endParaRPr lang="tr-T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002060"/>
                </a:solidFill>
              </a:rPr>
              <a:t>WHERE </a:t>
            </a:r>
            <a:r>
              <a:rPr lang="tr-TR" dirty="0" err="1">
                <a:solidFill>
                  <a:srgbClr val="002060"/>
                </a:solidFill>
              </a:rPr>
              <a:t>sutunAdi</a:t>
            </a:r>
            <a:r>
              <a:rPr lang="tr-TR" dirty="0">
                <a:solidFill>
                  <a:srgbClr val="002060"/>
                </a:solidFill>
              </a:rPr>
              <a:t>=</a:t>
            </a:r>
            <a:r>
              <a:rPr lang="tr-TR" dirty="0" err="1">
                <a:solidFill>
                  <a:srgbClr val="002060"/>
                </a:solidFill>
              </a:rPr>
              <a:t>case</a:t>
            </a:r>
            <a:r>
              <a:rPr lang="tr-TR" dirty="0">
                <a:solidFill>
                  <a:srgbClr val="002060"/>
                </a:solidFill>
              </a:rPr>
              <a:t> ifadesi ORDER BY </a:t>
            </a:r>
            <a:r>
              <a:rPr lang="tr-TR" dirty="0" err="1">
                <a:solidFill>
                  <a:srgbClr val="002060"/>
                </a:solidFill>
              </a:rPr>
              <a:t>case</a:t>
            </a:r>
            <a:r>
              <a:rPr lang="tr-TR" dirty="0">
                <a:solidFill>
                  <a:srgbClr val="002060"/>
                </a:solidFill>
              </a:rPr>
              <a:t> ifadesi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05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8&quot;/&gt;&lt;lineCharCount val=&quot;7&quot;/&gt;&lt;/TableIndex&gt;&lt;/ShapeTextInfo&gt;"/>
  <p:tag name="PRESENTER_SHAPEINFO" val="&lt;ThreeDShapeInfo&gt;&lt;uuid val=&quot;{D014E909-E8A2-45B3-A1D2-F5669A8C6DF5}&quot;/&gt;&lt;isInvalidForFieldText val=&quot;0&quot;/&gt;&lt;Image&gt;&lt;filename val=&quot;C:\Users\SAITIC~1\AppData\Local\Temp\PR\data\asimages\{D014E909-E8A2-45B3-A1D2-F5669A8C6DF5}_1.png&quot;/&gt;&lt;left val=&quot;16&quot;/&gt;&lt;top val=&quot;44&quot;/&gt;&lt;width val=&quot;696&quot;/&gt;&lt;height val=&quot;446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40&quot;/&gt;&lt;lineCharCount val=&quot;8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12770</TotalTime>
  <Words>1329</Words>
  <Application>Microsoft Office PowerPoint</Application>
  <PresentationFormat>Ekran Gösterisi (4:3)</PresentationFormat>
  <Paragraphs>285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1_Ofis Teması</vt:lpstr>
      <vt:lpstr>PowerPoint Sunusu</vt:lpstr>
      <vt:lpstr>GEÇEN DERSLERDE NELER ÖĞRENDİK? </vt:lpstr>
      <vt:lpstr>PowerPoint Sunusu</vt:lpstr>
      <vt:lpstr>IF DEYİMİ</vt:lpstr>
      <vt:lpstr>PowerPoint Sunusu</vt:lpstr>
      <vt:lpstr>PowerPoint Sunusu</vt:lpstr>
      <vt:lpstr>PowerPoint Sunusu</vt:lpstr>
      <vt:lpstr>PowerPoint Sunusu</vt:lpstr>
      <vt:lpstr>CASE YAPISI</vt:lpstr>
      <vt:lpstr>CASE</vt:lpstr>
      <vt:lpstr>PowerPoint Sunusu</vt:lpstr>
      <vt:lpstr>PowerPoint Sunusu</vt:lpstr>
      <vt:lpstr>PowerPoint Sunusu</vt:lpstr>
      <vt:lpstr>Saklı Yordam</vt:lpstr>
      <vt:lpstr>PowerPoint Sunusu</vt:lpstr>
      <vt:lpstr>PowerPoint Sunusu</vt:lpstr>
      <vt:lpstr>PowerPoint Sunusu</vt:lpstr>
      <vt:lpstr>PowerPoint Sunusu</vt:lpstr>
      <vt:lpstr>CTE nedir</vt:lpstr>
      <vt:lpstr>CTE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Buket Doğan</dc:creator>
  <cp:lastModifiedBy>PC</cp:lastModifiedBy>
  <cp:revision>175</cp:revision>
  <dcterms:created xsi:type="dcterms:W3CDTF">2016-09-21T09:12:17Z</dcterms:created>
  <dcterms:modified xsi:type="dcterms:W3CDTF">2016-10-25T09:23:06Z</dcterms:modified>
</cp:coreProperties>
</file>